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1" roundtripDataSignature="AMtx7mhd3+QltZ/KUmbEOsr5dCoVhPkFqA=="/>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6" name="Augusto Salazar Silva"/>
  <p:cmAuthor clrIdx="1" id="1" initials="" lastIdx="3" name="Lourdes Karina Barreto Gomez"/>
  <p:cmAuthor clrIdx="2" id="2" initials="" lastIdx="2" name="Franklin Enmanuel Zabaleta Torre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1" Type="http://customschemas.google.com/relationships/presentationmetadata" Target="meta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8-25T10:42:45.061">
    <p:pos x="6000" y="0"/>
    <p:text>@lkbarreto@uninorte.edu.co hasta ahora veo poco más de lo que tengo en mis diapositivas. Falta valor agregado.
No veo relación con los ejemplos
_Reassigned to Lourdes Karina Barreto Gomez_</p:text>
    <p:extLst>
      <p:ext uri="{C676402C-5697-4E1C-873F-D02D1690AC5C}">
        <p15:threadingInfo timeZoneBias="0"/>
      </p:ext>
      <p:ext uri="http://customooxmlschemas.google.com/">
        <go:slidesCustomData xmlns:go="http://customooxmlschemas.google.com/" commentPostId="AAAAOfcu0lU"/>
      </p:ext>
    </p:extLst>
  </p:cm>
  <p:cm authorId="1" idx="1" dt="2021-08-25T02:26:40.884">
    <p:pos x="6000" y="0"/>
    <p:text>Profesor,  no añadí mas ejemplos  porque  según lo conversado solo íbamos a usar los de los repositorios y  sus diapositivas. Por otro lado decidí no sobrecargar las dispositivas con explicaciones ya que es trabajo del docente  hacer la explicación correspondiente .</p:text>
    <p:extLst>
      <p:ext uri="{C676402C-5697-4E1C-873F-D02D1690AC5C}">
        <p15:threadingInfo timeZoneBias="0">
          <p15:parentCm authorId="0" idx="1"/>
        </p15:threadingInfo>
      </p:ext>
      <p:ext uri="http://customooxmlschemas.google.com/">
        <go:slidesCustomData xmlns:go="http://customooxmlschemas.google.com/" commentPostId="AAAANxBYhAg"/>
      </p:ext>
    </p:extLst>
  </p:cm>
  <p:cm authorId="0" idx="2" dt="2021-08-25T10:42:15.440">
    <p:pos x="6000" y="0"/>
    <p:text>Hay que tener en cuenta que los profesores no tienen mucha experiencia en flutter y que muchos estudiantes no van a clase y se apoyan sólo en las diapositiva</p:text>
    <p:extLst>
      <p:ext uri="{C676402C-5697-4E1C-873F-D02D1690AC5C}">
        <p15:threadingInfo timeZoneBias="0">
          <p15:parentCm authorId="0" idx="1"/>
        </p15:threadingInfo>
      </p:ext>
      <p:ext uri="http://customooxmlschemas.google.com/">
        <go:slidesCustomData xmlns:go="http://customooxmlschemas.google.com/" commentPostId="AAAAORRqg7A"/>
      </p:ext>
    </p:extLst>
  </p:cm>
  <p:cm authorId="0" idx="3" dt="2021-08-25T10:42:45.061">
    <p:pos x="6000" y="0"/>
    <p:text>Por otro lado, se debe hacer referencia a los ejemplos que están en el repositorio</p:text>
    <p:extLst>
      <p:ext uri="{C676402C-5697-4E1C-873F-D02D1690AC5C}">
        <p15:threadingInfo timeZoneBias="0">
          <p15:parentCm authorId="0" idx="1"/>
        </p15:threadingInfo>
      </p:ext>
      <p:ext uri="http://customooxmlschemas.google.com/">
        <go:slidesCustomData xmlns:go="http://customooxmlschemas.google.com/" commentPostId="AAAAORRqg7E"/>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1-08-23T14:13:40.174">
    <p:pos x="6000" y="0"/>
    <p:text>Text y Button son solo dos ejemplos de este tipo de widgets.  En la documentación de flutter se puede encontrar una mejor documentación
https://api.flutter.dev/flutter/widgets/StatelessWidget-class.html</p:text>
    <p:extLst>
      <p:ext uri="{C676402C-5697-4E1C-873F-D02D1690AC5C}">
        <p15:threadingInfo timeZoneBias="0"/>
      </p:ext>
      <p:ext uri="http://customooxmlschemas.google.com/">
        <go:slidesCustomData xmlns:go="http://customooxmlschemas.google.com/" commentPostId="AAAAOfcu0pU"/>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2" dt="2021-08-25T03:47:06.154">
    <p:pos x="6000" y="0"/>
    <p:text>Se agregaron mas ejemplos de widgets sin clase</p:text>
    <p:extLst>
      <p:ext uri="{C676402C-5697-4E1C-873F-D02D1690AC5C}">
        <p15:threadingInfo timeZoneBias="0"/>
      </p:ext>
      <p:ext uri="http://customooxmlschemas.google.com/">
        <go:slidesCustomData xmlns:go="http://customooxmlschemas.google.com/" commentPostId="AAAANxBYhFs"/>
      </p:ext>
    </p:extLs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3" dt="2021-08-25T03:16:37.347">
    <p:pos x="6000" y="0"/>
    <p:text>Se añadieron mejores saltos entre los temas y se profundizó en la explicaxion te temas en flutter con base en las dispositivas del profesor augusto</p:text>
    <p:extLst>
      <p:ext uri="{C676402C-5697-4E1C-873F-D02D1690AC5C}">
        <p15:threadingInfo timeZoneBias="0"/>
      </p:ext>
      <p:ext uri="http://customooxmlschemas.google.com/">
        <go:slidesCustomData xmlns:go="http://customooxmlschemas.google.com/" commentPostId="AAAANxBYhFI"/>
      </p:ext>
    </p:extLs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1-08-23T14:16:13.003">
    <p:pos x="6000" y="0"/>
    <p:text>No puede ser que esto sea lo único sobre temas! inclusive en mi ppt tengo un mejor contenido</p:text>
    <p:extLst>
      <p:ext uri="{C676402C-5697-4E1C-873F-D02D1690AC5C}">
        <p15:threadingInfo timeZoneBias="0"/>
      </p:ext>
      <p:ext uri="http://customooxmlschemas.google.com/">
        <go:slidesCustomData xmlns:go="http://customooxmlschemas.google.com/" commentPostId="AAAAOfcu0p0"/>
      </p:ext>
    </p:extLst>
  </p:cm>
  <p:cm authorId="0" idx="6" dt="2021-08-23T14:14:29.650">
    <p:pos x="6000" y="100"/>
    <p:text>Hay que mejorar los saltos entre temas!!!!!</p:text>
    <p:extLst>
      <p:ext uri="{C676402C-5697-4E1C-873F-D02D1690AC5C}">
        <p15:threadingInfo timeZoneBias="0"/>
      </p:ext>
      <p:ext uri="http://customooxmlschemas.google.com/">
        <go:slidesCustomData xmlns:go="http://customooxmlschemas.google.com/" commentPostId="AAAAOfcu0pg"/>
      </p:ext>
    </p:extLs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 dt="2021-09-29T00:01:04.341">
    <p:pos x="2750" y="2200"/>
    <p:text>@camaranto@uninorte.edu.co
primarySwatch: AppColors.createMaterialColor(AppColors.primaryColor),
colorScheme: AppColors.lightScheme,
_Assigned to Carlos Andres Conrado Amaranto_</p:text>
    <p:extLst>
      <p:ext uri="{C676402C-5697-4E1C-873F-D02D1690AC5C}">
        <p15:threadingInfo timeZoneBias="0"/>
      </p:ext>
      <p:ext uri="http://customooxmlschemas.google.com/">
        <go:slidesCustomData xmlns:go="http://customooxmlschemas.google.com/" commentPostId="AAAAQfdLj0c"/>
      </p:ext>
    </p:extLst>
  </p:cm>
  <p:cm authorId="2" idx="2" dt="2021-09-29T00:00:34.837">
    <p:pos x="584" y="1031"/>
    <p:text>@camaranto@uninorte.edu.co
static ColorScheme lightScheme = const ColorScheme.light(
primary: primaryColor,
primaryVariant: darkPrimaryColor,
secondary: accentColor,
);
static ColorScheme darkScheme = const ColorScheme.dark(
primary: primaryColor,
primaryVariant: darkPrimaryColor,
secondary: accentColor,
);
_Assigned to Carlos Andres Conrado Amaranto_</p:text>
    <p:extLst>
      <p:ext uri="{C676402C-5697-4E1C-873F-D02D1690AC5C}">
        <p15:threadingInfo timeZoneBias="0"/>
      </p:ext>
      <p:ext uri="http://customooxmlschemas.google.com/">
        <go:slidesCustomData xmlns:go="http://customooxmlschemas.google.com/" commentPostId="AAAAQfdLj0Y"/>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 name="Google Shape;14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e7f86e5939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8" name="Google Shape;198;ge7f86e5939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e933c05854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7" name="Google Shape;217;ge933c05854_0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f10d0c5e36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7" name="Google Shape;237;gf10d0c5e36_0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e96f536a00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7" name="Google Shape;257;ge96f536a00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e96f536a00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3" name="Google Shape;263;ge96f536a00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f25b3d98b3_1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1" name="Google Shape;271;gf25b3d98b3_1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f25b3d98b3_1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8" name="Google Shape;278;gf25b3d98b3_1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f25b3d98b3_1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5" name="Google Shape;285;gf25b3d98b3_1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e96f536a00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2" name="Google Shape;292;ge96f536a00_0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f25b3d98b3_1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9" name="Google Shape;299;gf25b3d98b3_1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e96f536a00_0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6" name="Google Shape;306;ge96f536a00_0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f25b3d98b3_1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3" name="Google Shape;313;gf25b3d98b3_1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e96f536a00_0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0" name="Google Shape;320;ge96f536a00_0_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f25b3d98b3_1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7" name="Google Shape;327;gf25b3d98b3_1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e96f536a00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3" name="Google Shape;333;ge96f536a00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f25b3d98b3_1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0" name="Google Shape;340;gf25b3d98b3_1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e96f536a00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7" name="Google Shape;347;ge96f536a00_0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f25b3d98b3_1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3" name="Google Shape;353;gf25b3d98b3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f25b3d98b3_1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0" name="Google Shape;360;gf25b3d98b3_1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f25b3d98b3_1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6" name="Google Shape;366;gf25b3d98b3_1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2" name="Google Shape;15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e96f536a00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3" name="Google Shape;373;ge96f536a00_0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f25b3d98b3_1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9" name="Google Shape;379;gf25b3d98b3_1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e96f536a00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7" name="Google Shape;387;ge96f536a00_0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eb3e64bb3c_0_2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geb3e64bb3c_0_2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e7f918ef15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0" name="Google Shape;400;ge7f918ef15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e933c05854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6" name="Google Shape;406;ge933c05854_0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e933c05854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4" name="Google Shape;414;ge933c05854_0_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eb3e64bb3c_0_2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2" name="Google Shape;422;geb3e64bb3c_0_2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eb3e64bb3c_0_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geb3e64bb3c_0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e933c05854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5" name="Google Shape;435;ge933c05854_0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eb3e64bb3c_0_2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geb3e64bb3c_0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eb3e64bb3c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1" name="Google Shape;441;geb3e64bb3c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ee041ab57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0" name="Google Shape;450;gee041ab57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f4d84708a8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8" name="Google Shape;458;gf4d84708a8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eb3e64bb3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7" name="Google Shape;467;geb3e64bb3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eb3e64bb3c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4" name="Google Shape;474;geb3e64bb3c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f4d84708a8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2" name="Google Shape;482;gf4d84708a8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e933c05854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1" name="Google Shape;491;ge933c05854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eb3e64bb3c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8" name="Google Shape;498;geb3e64bb3c_0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ea02de11e5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6" name="Google Shape;506;gea02de11e5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eb3e64bb3c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3" name="Google Shape;513;geb3e64bb3c_0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4" name="Google Shape;16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eb3e64bb3c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0" name="Google Shape;520;geb3e64bb3c_0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eb3e64bb3c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7" name="Google Shape;527;geb3e64bb3c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eb3e64bb3c_0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3" name="Google Shape;533;geb3e64bb3c_0_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eb3e64bb3c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0" name="Google Shape;540;geb3e64bb3c_0_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f1198e657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6" name="Google Shape;546;gf1198e657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3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1" name="Google Shape;551;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e9434e9fa8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2" name="Google Shape;172;ge9434e9fa8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e7f86e5939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8" name="Google Shape;178;ge7f86e5939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e933c05854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4" name="Google Shape;184;ge933c05854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eb3e64bb3c_0_2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eb3e64bb3c_0_2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9" name="Shape 9"/>
        <p:cNvGrpSpPr/>
        <p:nvPr/>
      </p:nvGrpSpPr>
      <p:grpSpPr>
        <a:xfrm>
          <a:off x="0" y="0"/>
          <a:ext cx="0" cy="0"/>
          <a:chOff x="0" y="0"/>
          <a:chExt cx="0" cy="0"/>
        </a:xfrm>
      </p:grpSpPr>
      <p:sp>
        <p:nvSpPr>
          <p:cNvPr id="10" name="Google Shape;10;p38"/>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showMasterSp="0">
  <p:cSld name="SECTION_TITLE_AND_DESCRIPTION">
    <p:spTree>
      <p:nvGrpSpPr>
        <p:cNvPr id="103" name="Shape 103"/>
        <p:cNvGrpSpPr/>
        <p:nvPr/>
      </p:nvGrpSpPr>
      <p:grpSpPr>
        <a:xfrm>
          <a:off x="0" y="0"/>
          <a:ext cx="0" cy="0"/>
          <a:chOff x="0" y="0"/>
          <a:chExt cx="0" cy="0"/>
        </a:xfrm>
      </p:grpSpPr>
      <p:sp>
        <p:nvSpPr>
          <p:cNvPr id="104" name="Google Shape;104;p4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47"/>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4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47"/>
          <p:cNvSpPr txBox="1"/>
          <p:nvPr>
            <p:ph type="title"/>
          </p:nvPr>
        </p:nvSpPr>
        <p:spPr>
          <a:xfrm>
            <a:off x="819150" y="845600"/>
            <a:ext cx="6424200" cy="70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8" name="Google Shape;108;p47"/>
          <p:cNvSpPr txBox="1"/>
          <p:nvPr>
            <p:ph idx="1" type="subTitle"/>
          </p:nvPr>
        </p:nvSpPr>
        <p:spPr>
          <a:xfrm>
            <a:off x="819150" y="1550700"/>
            <a:ext cx="5859900" cy="39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109" name="Google Shape;109;p47"/>
          <p:cNvSpPr txBox="1"/>
          <p:nvPr>
            <p:ph idx="2" type="body"/>
          </p:nvPr>
        </p:nvSpPr>
        <p:spPr>
          <a:xfrm>
            <a:off x="819150" y="2467050"/>
            <a:ext cx="5859900" cy="209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10" name="Google Shape;110;p47"/>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showMasterSp="0">
  <p:cSld name="CAPTION_ONLY">
    <p:spTree>
      <p:nvGrpSpPr>
        <p:cNvPr id="111" name="Shape 111"/>
        <p:cNvGrpSpPr/>
        <p:nvPr/>
      </p:nvGrpSpPr>
      <p:grpSpPr>
        <a:xfrm>
          <a:off x="0" y="0"/>
          <a:ext cx="0" cy="0"/>
          <a:chOff x="0" y="0"/>
          <a:chExt cx="0" cy="0"/>
        </a:xfrm>
      </p:grpSpPr>
      <p:sp>
        <p:nvSpPr>
          <p:cNvPr id="112" name="Google Shape;112;p48"/>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48"/>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4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48"/>
          <p:cNvSpPr txBox="1"/>
          <p:nvPr>
            <p:ph idx="1" type="body"/>
          </p:nvPr>
        </p:nvSpPr>
        <p:spPr>
          <a:xfrm>
            <a:off x="328025" y="4163500"/>
            <a:ext cx="7415100" cy="6051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16" name="Google Shape;116;p48"/>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showMasterSp="0">
  <p:cSld name="BIG_NUMBER">
    <p:spTree>
      <p:nvGrpSpPr>
        <p:cNvPr id="117" name="Shape 117"/>
        <p:cNvGrpSpPr/>
        <p:nvPr/>
      </p:nvGrpSpPr>
      <p:grpSpPr>
        <a:xfrm>
          <a:off x="0" y="0"/>
          <a:ext cx="0" cy="0"/>
          <a:chOff x="0" y="0"/>
          <a:chExt cx="0" cy="0"/>
        </a:xfrm>
      </p:grpSpPr>
      <p:sp>
        <p:nvSpPr>
          <p:cNvPr id="118" name="Google Shape;118;p49"/>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9" name="Google Shape;119;p49"/>
          <p:cNvGrpSpPr/>
          <p:nvPr/>
        </p:nvGrpSpPr>
        <p:grpSpPr>
          <a:xfrm>
            <a:off x="5959221" y="4119576"/>
            <a:ext cx="2520950" cy="1024165"/>
            <a:chOff x="6917201" y="0"/>
            <a:chExt cx="2227777" cy="863400"/>
          </a:xfrm>
        </p:grpSpPr>
        <p:sp>
          <p:nvSpPr>
            <p:cNvPr id="120" name="Google Shape;120;p49"/>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49"/>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49"/>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 name="Google Shape;123;p49"/>
          <p:cNvGrpSpPr/>
          <p:nvPr/>
        </p:nvGrpSpPr>
        <p:grpSpPr>
          <a:xfrm>
            <a:off x="199148" y="2"/>
            <a:ext cx="2795412" cy="1083308"/>
            <a:chOff x="6917201" y="0"/>
            <a:chExt cx="2227777" cy="863400"/>
          </a:xfrm>
        </p:grpSpPr>
        <p:sp>
          <p:nvSpPr>
            <p:cNvPr id="124" name="Google Shape;124;p49"/>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49"/>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49"/>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7" name="Google Shape;127;p49"/>
          <p:cNvSpPr txBox="1"/>
          <p:nvPr>
            <p:ph hasCustomPrompt="1" type="title"/>
          </p:nvPr>
        </p:nvSpPr>
        <p:spPr>
          <a:xfrm>
            <a:off x="1385850" y="1383850"/>
            <a:ext cx="6372300" cy="137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8600"/>
              <a:buNone/>
              <a:defRPr sz="8600">
                <a:solidFill>
                  <a:schemeClr val="dk2"/>
                </a:solidFill>
              </a:defRPr>
            </a:lvl1pPr>
            <a:lvl2pPr lvl="1" algn="ctr">
              <a:lnSpc>
                <a:spcPct val="100000"/>
              </a:lnSpc>
              <a:spcBef>
                <a:spcPts val="0"/>
              </a:spcBef>
              <a:spcAft>
                <a:spcPts val="0"/>
              </a:spcAft>
              <a:buClr>
                <a:schemeClr val="dk2"/>
              </a:buClr>
              <a:buSzPts val="8600"/>
              <a:buNone/>
              <a:defRPr sz="8600">
                <a:solidFill>
                  <a:schemeClr val="dk2"/>
                </a:solidFill>
              </a:defRPr>
            </a:lvl2pPr>
            <a:lvl3pPr lvl="2" algn="ctr">
              <a:lnSpc>
                <a:spcPct val="100000"/>
              </a:lnSpc>
              <a:spcBef>
                <a:spcPts val="0"/>
              </a:spcBef>
              <a:spcAft>
                <a:spcPts val="0"/>
              </a:spcAft>
              <a:buClr>
                <a:schemeClr val="dk2"/>
              </a:buClr>
              <a:buSzPts val="8600"/>
              <a:buNone/>
              <a:defRPr sz="8600">
                <a:solidFill>
                  <a:schemeClr val="dk2"/>
                </a:solidFill>
              </a:defRPr>
            </a:lvl3pPr>
            <a:lvl4pPr lvl="3" algn="ctr">
              <a:lnSpc>
                <a:spcPct val="100000"/>
              </a:lnSpc>
              <a:spcBef>
                <a:spcPts val="0"/>
              </a:spcBef>
              <a:spcAft>
                <a:spcPts val="0"/>
              </a:spcAft>
              <a:buClr>
                <a:schemeClr val="dk2"/>
              </a:buClr>
              <a:buSzPts val="8600"/>
              <a:buNone/>
              <a:defRPr sz="8600">
                <a:solidFill>
                  <a:schemeClr val="dk2"/>
                </a:solidFill>
              </a:defRPr>
            </a:lvl4pPr>
            <a:lvl5pPr lvl="4" algn="ctr">
              <a:lnSpc>
                <a:spcPct val="100000"/>
              </a:lnSpc>
              <a:spcBef>
                <a:spcPts val="0"/>
              </a:spcBef>
              <a:spcAft>
                <a:spcPts val="0"/>
              </a:spcAft>
              <a:buClr>
                <a:schemeClr val="dk2"/>
              </a:buClr>
              <a:buSzPts val="8600"/>
              <a:buNone/>
              <a:defRPr sz="8600">
                <a:solidFill>
                  <a:schemeClr val="dk2"/>
                </a:solidFill>
              </a:defRPr>
            </a:lvl5pPr>
            <a:lvl6pPr lvl="5" algn="ctr">
              <a:lnSpc>
                <a:spcPct val="100000"/>
              </a:lnSpc>
              <a:spcBef>
                <a:spcPts val="0"/>
              </a:spcBef>
              <a:spcAft>
                <a:spcPts val="0"/>
              </a:spcAft>
              <a:buClr>
                <a:schemeClr val="dk2"/>
              </a:buClr>
              <a:buSzPts val="8600"/>
              <a:buNone/>
              <a:defRPr sz="8600">
                <a:solidFill>
                  <a:schemeClr val="dk2"/>
                </a:solidFill>
              </a:defRPr>
            </a:lvl6pPr>
            <a:lvl7pPr lvl="6" algn="ctr">
              <a:lnSpc>
                <a:spcPct val="100000"/>
              </a:lnSpc>
              <a:spcBef>
                <a:spcPts val="0"/>
              </a:spcBef>
              <a:spcAft>
                <a:spcPts val="0"/>
              </a:spcAft>
              <a:buClr>
                <a:schemeClr val="dk2"/>
              </a:buClr>
              <a:buSzPts val="8600"/>
              <a:buNone/>
              <a:defRPr sz="8600">
                <a:solidFill>
                  <a:schemeClr val="dk2"/>
                </a:solidFill>
              </a:defRPr>
            </a:lvl7pPr>
            <a:lvl8pPr lvl="7" algn="ctr">
              <a:lnSpc>
                <a:spcPct val="100000"/>
              </a:lnSpc>
              <a:spcBef>
                <a:spcPts val="0"/>
              </a:spcBef>
              <a:spcAft>
                <a:spcPts val="0"/>
              </a:spcAft>
              <a:buClr>
                <a:schemeClr val="dk2"/>
              </a:buClr>
              <a:buSzPts val="8600"/>
              <a:buNone/>
              <a:defRPr sz="8600">
                <a:solidFill>
                  <a:schemeClr val="dk2"/>
                </a:solidFill>
              </a:defRPr>
            </a:lvl8pPr>
            <a:lvl9pPr lvl="8" algn="ctr">
              <a:lnSpc>
                <a:spcPct val="100000"/>
              </a:lnSpc>
              <a:spcBef>
                <a:spcPts val="0"/>
              </a:spcBef>
              <a:spcAft>
                <a:spcPts val="0"/>
              </a:spcAft>
              <a:buClr>
                <a:schemeClr val="dk2"/>
              </a:buClr>
              <a:buSzPts val="8600"/>
              <a:buNone/>
              <a:defRPr sz="8600">
                <a:solidFill>
                  <a:schemeClr val="dk2"/>
                </a:solidFill>
              </a:defRPr>
            </a:lvl9pPr>
          </a:lstStyle>
          <a:p>
            <a:r>
              <a:t>xx%</a:t>
            </a:r>
          </a:p>
        </p:txBody>
      </p:sp>
      <p:sp>
        <p:nvSpPr>
          <p:cNvPr id="128" name="Google Shape;128;p49"/>
          <p:cNvSpPr txBox="1"/>
          <p:nvPr>
            <p:ph idx="1" type="body"/>
          </p:nvPr>
        </p:nvSpPr>
        <p:spPr>
          <a:xfrm>
            <a:off x="1385850" y="2863850"/>
            <a:ext cx="6372300" cy="641100"/>
          </a:xfrm>
          <a:prstGeom prst="rect">
            <a:avLst/>
          </a:prstGeom>
          <a:noFill/>
          <a:ln>
            <a:noFill/>
          </a:ln>
        </p:spPr>
        <p:txBody>
          <a:bodyPr anchorCtr="0" anchor="t" bIns="91425" lIns="91425" spcFirstLastPara="1" rIns="91425" wrap="square" tIns="91425">
            <a:noAutofit/>
          </a:bodyPr>
          <a:lstStyle>
            <a:lvl1pPr indent="-311150" lvl="0" marL="457200" algn="ctr">
              <a:lnSpc>
                <a:spcPct val="115000"/>
              </a:lnSpc>
              <a:spcBef>
                <a:spcPts val="0"/>
              </a:spcBef>
              <a:spcAft>
                <a:spcPts val="0"/>
              </a:spcAft>
              <a:buSzPts val="1300"/>
              <a:buChar char="●"/>
              <a:defRPr/>
            </a:lvl1pPr>
            <a:lvl2pPr indent="-298450" lvl="1" marL="914400" algn="ctr">
              <a:lnSpc>
                <a:spcPct val="115000"/>
              </a:lnSpc>
              <a:spcBef>
                <a:spcPts val="1600"/>
              </a:spcBef>
              <a:spcAft>
                <a:spcPts val="0"/>
              </a:spcAft>
              <a:buSzPts val="1100"/>
              <a:buChar char="○"/>
              <a:defRPr/>
            </a:lvl2pPr>
            <a:lvl3pPr indent="-298450" lvl="2" marL="1371600" algn="ctr">
              <a:lnSpc>
                <a:spcPct val="115000"/>
              </a:lnSpc>
              <a:spcBef>
                <a:spcPts val="1600"/>
              </a:spcBef>
              <a:spcAft>
                <a:spcPts val="0"/>
              </a:spcAft>
              <a:buSzPts val="1100"/>
              <a:buChar char="■"/>
              <a:defRPr/>
            </a:lvl3pPr>
            <a:lvl4pPr indent="-298450" lvl="3" marL="1828800" algn="ctr">
              <a:lnSpc>
                <a:spcPct val="115000"/>
              </a:lnSpc>
              <a:spcBef>
                <a:spcPts val="1600"/>
              </a:spcBef>
              <a:spcAft>
                <a:spcPts val="0"/>
              </a:spcAft>
              <a:buSzPts val="1100"/>
              <a:buChar char="●"/>
              <a:defRPr/>
            </a:lvl4pPr>
            <a:lvl5pPr indent="-298450" lvl="4" marL="2286000" algn="ctr">
              <a:lnSpc>
                <a:spcPct val="115000"/>
              </a:lnSpc>
              <a:spcBef>
                <a:spcPts val="1600"/>
              </a:spcBef>
              <a:spcAft>
                <a:spcPts val="0"/>
              </a:spcAft>
              <a:buSzPts val="1100"/>
              <a:buChar char="○"/>
              <a:defRPr/>
            </a:lvl5pPr>
            <a:lvl6pPr indent="-298450" lvl="5" marL="2743200" algn="ctr">
              <a:lnSpc>
                <a:spcPct val="115000"/>
              </a:lnSpc>
              <a:spcBef>
                <a:spcPts val="1600"/>
              </a:spcBef>
              <a:spcAft>
                <a:spcPts val="0"/>
              </a:spcAft>
              <a:buSzPts val="1100"/>
              <a:buChar char="■"/>
              <a:defRPr/>
            </a:lvl6pPr>
            <a:lvl7pPr indent="-298450" lvl="6" marL="3200400" algn="ctr">
              <a:lnSpc>
                <a:spcPct val="115000"/>
              </a:lnSpc>
              <a:spcBef>
                <a:spcPts val="1600"/>
              </a:spcBef>
              <a:spcAft>
                <a:spcPts val="0"/>
              </a:spcAft>
              <a:buSzPts val="1100"/>
              <a:buChar char="●"/>
              <a:defRPr/>
            </a:lvl7pPr>
            <a:lvl8pPr indent="-298450" lvl="7" marL="3657600" algn="ctr">
              <a:lnSpc>
                <a:spcPct val="115000"/>
              </a:lnSpc>
              <a:spcBef>
                <a:spcPts val="1600"/>
              </a:spcBef>
              <a:spcAft>
                <a:spcPts val="0"/>
              </a:spcAft>
              <a:buSzPts val="1100"/>
              <a:buChar char="○"/>
              <a:defRPr/>
            </a:lvl8pPr>
            <a:lvl9pPr indent="-298450" lvl="8" marL="4114800" algn="ctr">
              <a:lnSpc>
                <a:spcPct val="115000"/>
              </a:lnSpc>
              <a:spcBef>
                <a:spcPts val="1600"/>
              </a:spcBef>
              <a:spcAft>
                <a:spcPts val="1600"/>
              </a:spcAft>
              <a:buSzPts val="1100"/>
              <a:buChar char="■"/>
              <a:defRPr/>
            </a:lvl9pPr>
          </a:lstStyle>
          <a:p/>
        </p:txBody>
      </p:sp>
      <p:sp>
        <p:nvSpPr>
          <p:cNvPr id="129" name="Google Shape;129;p49"/>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1" showMasterSp="0">
  <p:cSld name="SECTION_HEADER_1">
    <p:spTree>
      <p:nvGrpSpPr>
        <p:cNvPr id="130" name="Shape 130"/>
        <p:cNvGrpSpPr/>
        <p:nvPr/>
      </p:nvGrpSpPr>
      <p:grpSpPr>
        <a:xfrm>
          <a:off x="0" y="0"/>
          <a:ext cx="0" cy="0"/>
          <a:chOff x="0" y="0"/>
          <a:chExt cx="0" cy="0"/>
        </a:xfrm>
      </p:grpSpPr>
      <p:pic>
        <p:nvPicPr>
          <p:cNvPr descr="OBJETO DE ESTUDIO DE LA LÓGICA" id="131" name="Google Shape;131;p50"/>
          <p:cNvPicPr preferRelativeResize="0"/>
          <p:nvPr/>
        </p:nvPicPr>
        <p:blipFill rotWithShape="1">
          <a:blip r:embed="rId2">
            <a:alphaModFix/>
          </a:blip>
          <a:srcRect b="0" l="0" r="0" t="0"/>
          <a:stretch/>
        </p:blipFill>
        <p:spPr>
          <a:xfrm>
            <a:off x="0" y="24493"/>
            <a:ext cx="9144000" cy="5143502"/>
          </a:xfrm>
          <a:prstGeom prst="rect">
            <a:avLst/>
          </a:prstGeom>
          <a:noFill/>
          <a:ln>
            <a:noFill/>
          </a:ln>
          <a:effectLst>
            <a:outerShdw blurRad="50800" rotWithShape="0" algn="ctr" dir="5400000" dist="50800">
              <a:srgbClr val="000000">
                <a:alpha val="0"/>
              </a:srgbClr>
            </a:outerShdw>
          </a:effectLst>
        </p:spPr>
      </p:pic>
      <p:sp>
        <p:nvSpPr>
          <p:cNvPr id="132" name="Google Shape;132;p50"/>
          <p:cNvSpPr/>
          <p:nvPr/>
        </p:nvSpPr>
        <p:spPr>
          <a:xfrm>
            <a:off x="2381" y="4800600"/>
            <a:ext cx="9141600" cy="34290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50"/>
          <p:cNvSpPr/>
          <p:nvPr/>
        </p:nvSpPr>
        <p:spPr>
          <a:xfrm>
            <a:off x="11" y="4750737"/>
            <a:ext cx="9141600" cy="48000"/>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50"/>
          <p:cNvSpPr txBox="1"/>
          <p:nvPr>
            <p:ph type="title"/>
          </p:nvPr>
        </p:nvSpPr>
        <p:spPr>
          <a:xfrm>
            <a:off x="822960" y="569214"/>
            <a:ext cx="7543800" cy="2674500"/>
          </a:xfrm>
          <a:prstGeom prst="rect">
            <a:avLst/>
          </a:prstGeom>
          <a:noFill/>
          <a:ln>
            <a:noFill/>
          </a:ln>
        </p:spPr>
        <p:txBody>
          <a:bodyPr anchorCtr="0" anchor="b" bIns="34275" lIns="68575" spcFirstLastPara="1" rIns="68575" wrap="square" tIns="34275">
            <a:noAutofit/>
          </a:bodyPr>
          <a:lstStyle>
            <a:lvl1pPr lvl="0" algn="l">
              <a:lnSpc>
                <a:spcPct val="85000"/>
              </a:lnSpc>
              <a:spcBef>
                <a:spcPts val="0"/>
              </a:spcBef>
              <a:spcAft>
                <a:spcPts val="0"/>
              </a:spcAft>
              <a:buClr>
                <a:srgbClr val="262626"/>
              </a:buClr>
              <a:buSzPts val="6000"/>
              <a:buFont typeface="Arial"/>
              <a:buNone/>
              <a:defRPr b="0" sz="6000">
                <a:solidFill>
                  <a:srgbClr val="262626"/>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5" name="Google Shape;135;p50"/>
          <p:cNvSpPr txBox="1"/>
          <p:nvPr>
            <p:ph idx="1" type="body"/>
          </p:nvPr>
        </p:nvSpPr>
        <p:spPr>
          <a:xfrm>
            <a:off x="822960" y="3339846"/>
            <a:ext cx="7543800" cy="8574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900"/>
              </a:spcBef>
              <a:spcAft>
                <a:spcPts val="0"/>
              </a:spcAft>
              <a:buSzPts val="1800"/>
              <a:buNone/>
              <a:defRPr sz="1800" cap="none">
                <a:solidFill>
                  <a:schemeClr val="dk2"/>
                </a:solidFill>
                <a:latin typeface="Arial"/>
                <a:ea typeface="Arial"/>
                <a:cs typeface="Arial"/>
                <a:sym typeface="Arial"/>
              </a:defRPr>
            </a:lvl1pPr>
            <a:lvl2pPr indent="-228600" lvl="1" marL="914400" algn="l">
              <a:lnSpc>
                <a:spcPct val="90000"/>
              </a:lnSpc>
              <a:spcBef>
                <a:spcPts val="200"/>
              </a:spcBef>
              <a:spcAft>
                <a:spcPts val="0"/>
              </a:spcAft>
              <a:buSzPts val="1400"/>
              <a:buNone/>
              <a:defRPr sz="1400">
                <a:solidFill>
                  <a:srgbClr val="888888"/>
                </a:solidFill>
              </a:defRPr>
            </a:lvl2pPr>
            <a:lvl3pPr indent="-228600" lvl="2" marL="1371600" algn="l">
              <a:lnSpc>
                <a:spcPct val="90000"/>
              </a:lnSpc>
              <a:spcBef>
                <a:spcPts val="300"/>
              </a:spcBef>
              <a:spcAft>
                <a:spcPts val="0"/>
              </a:spcAft>
              <a:buSzPts val="1200"/>
              <a:buNone/>
              <a:defRPr sz="1200">
                <a:solidFill>
                  <a:srgbClr val="888888"/>
                </a:solidFill>
              </a:defRPr>
            </a:lvl3pPr>
            <a:lvl4pPr indent="-228600" lvl="3" marL="1828800" algn="l">
              <a:lnSpc>
                <a:spcPct val="90000"/>
              </a:lnSpc>
              <a:spcBef>
                <a:spcPts val="300"/>
              </a:spcBef>
              <a:spcAft>
                <a:spcPts val="0"/>
              </a:spcAft>
              <a:buSzPts val="1100"/>
              <a:buNone/>
              <a:defRPr sz="1100">
                <a:solidFill>
                  <a:srgbClr val="888888"/>
                </a:solidFill>
              </a:defRPr>
            </a:lvl4pPr>
            <a:lvl5pPr indent="-228600" lvl="4" marL="2286000" algn="l">
              <a:lnSpc>
                <a:spcPct val="90000"/>
              </a:lnSpc>
              <a:spcBef>
                <a:spcPts val="300"/>
              </a:spcBef>
              <a:spcAft>
                <a:spcPts val="0"/>
              </a:spcAft>
              <a:buSzPts val="1100"/>
              <a:buNone/>
              <a:defRPr sz="1100">
                <a:solidFill>
                  <a:srgbClr val="888888"/>
                </a:solidFill>
              </a:defRPr>
            </a:lvl5pPr>
            <a:lvl6pPr indent="-228600" lvl="5" marL="2743200" algn="l">
              <a:lnSpc>
                <a:spcPct val="90000"/>
              </a:lnSpc>
              <a:spcBef>
                <a:spcPts val="300"/>
              </a:spcBef>
              <a:spcAft>
                <a:spcPts val="0"/>
              </a:spcAft>
              <a:buSzPts val="1100"/>
              <a:buNone/>
              <a:defRPr sz="1100">
                <a:solidFill>
                  <a:srgbClr val="888888"/>
                </a:solidFill>
              </a:defRPr>
            </a:lvl6pPr>
            <a:lvl7pPr indent="-228600" lvl="6" marL="3200400" algn="l">
              <a:lnSpc>
                <a:spcPct val="90000"/>
              </a:lnSpc>
              <a:spcBef>
                <a:spcPts val="300"/>
              </a:spcBef>
              <a:spcAft>
                <a:spcPts val="0"/>
              </a:spcAft>
              <a:buSzPts val="1100"/>
              <a:buNone/>
              <a:defRPr sz="1100">
                <a:solidFill>
                  <a:srgbClr val="888888"/>
                </a:solidFill>
              </a:defRPr>
            </a:lvl7pPr>
            <a:lvl8pPr indent="-228600" lvl="7" marL="3657600" algn="l">
              <a:lnSpc>
                <a:spcPct val="90000"/>
              </a:lnSpc>
              <a:spcBef>
                <a:spcPts val="300"/>
              </a:spcBef>
              <a:spcAft>
                <a:spcPts val="0"/>
              </a:spcAft>
              <a:buSzPts val="1100"/>
              <a:buNone/>
              <a:defRPr sz="1100">
                <a:solidFill>
                  <a:srgbClr val="888888"/>
                </a:solidFill>
              </a:defRPr>
            </a:lvl8pPr>
            <a:lvl9pPr indent="-228600" lvl="8" marL="4114800" algn="l">
              <a:lnSpc>
                <a:spcPct val="90000"/>
              </a:lnSpc>
              <a:spcBef>
                <a:spcPts val="300"/>
              </a:spcBef>
              <a:spcAft>
                <a:spcPts val="300"/>
              </a:spcAft>
              <a:buSzPts val="1100"/>
              <a:buNone/>
              <a:defRPr sz="1100">
                <a:solidFill>
                  <a:srgbClr val="888888"/>
                </a:solidFill>
              </a:defRPr>
            </a:lvl9pPr>
          </a:lstStyle>
          <a:p/>
        </p:txBody>
      </p:sp>
      <p:sp>
        <p:nvSpPr>
          <p:cNvPr id="136" name="Google Shape;136;p50"/>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7" name="Google Shape;137;p50"/>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8" name="Google Shape;138;p50"/>
          <p:cNvSpPr txBox="1"/>
          <p:nvPr>
            <p:ph idx="12" type="sldNum"/>
          </p:nvPr>
        </p:nvSpPr>
        <p:spPr>
          <a:xfrm>
            <a:off x="7425343" y="4844839"/>
            <a:ext cx="9840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cxnSp>
        <p:nvCxnSpPr>
          <p:cNvPr id="139" name="Google Shape;139;p50"/>
          <p:cNvCxnSpPr/>
          <p:nvPr/>
        </p:nvCxnSpPr>
        <p:spPr>
          <a:xfrm>
            <a:off x="905744" y="3257550"/>
            <a:ext cx="74064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1" name="Shape 11"/>
        <p:cNvGrpSpPr/>
        <p:nvPr/>
      </p:nvGrpSpPr>
      <p:grpSpPr>
        <a:xfrm>
          <a:off x="0" y="0"/>
          <a:ext cx="0" cy="0"/>
          <a:chOff x="0" y="0"/>
          <a:chExt cx="0" cy="0"/>
        </a:xfrm>
      </p:grpSpPr>
      <p:sp>
        <p:nvSpPr>
          <p:cNvPr id="12" name="Google Shape;12;p39"/>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39"/>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39"/>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39"/>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 name="Google Shape;16;p39"/>
          <p:cNvGrpSpPr/>
          <p:nvPr/>
        </p:nvGrpSpPr>
        <p:grpSpPr>
          <a:xfrm>
            <a:off x="255200" y="592"/>
            <a:ext cx="2250363" cy="1044300"/>
            <a:chOff x="255200" y="592"/>
            <a:chExt cx="2250363" cy="1044300"/>
          </a:xfrm>
        </p:grpSpPr>
        <p:sp>
          <p:nvSpPr>
            <p:cNvPr id="17" name="Google Shape;17;p39"/>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9"/>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39"/>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 name="Google Shape;20;p39"/>
          <p:cNvGrpSpPr/>
          <p:nvPr/>
        </p:nvGrpSpPr>
        <p:grpSpPr>
          <a:xfrm>
            <a:off x="905395" y="592"/>
            <a:ext cx="2250363" cy="1044300"/>
            <a:chOff x="905395" y="592"/>
            <a:chExt cx="2250363" cy="1044300"/>
          </a:xfrm>
        </p:grpSpPr>
        <p:sp>
          <p:nvSpPr>
            <p:cNvPr id="21" name="Google Shape;21;p39"/>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9"/>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39"/>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 name="Google Shape;24;p39"/>
          <p:cNvGrpSpPr/>
          <p:nvPr/>
        </p:nvGrpSpPr>
        <p:grpSpPr>
          <a:xfrm>
            <a:off x="7057468" y="5088"/>
            <a:ext cx="1851282" cy="752108"/>
            <a:chOff x="6917201" y="0"/>
            <a:chExt cx="2227777" cy="863400"/>
          </a:xfrm>
        </p:grpSpPr>
        <p:sp>
          <p:nvSpPr>
            <p:cNvPr id="25" name="Google Shape;25;p39"/>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39"/>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39"/>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 name="Google Shape;28;p39"/>
          <p:cNvGrpSpPr/>
          <p:nvPr/>
        </p:nvGrpSpPr>
        <p:grpSpPr>
          <a:xfrm>
            <a:off x="6553032" y="4217852"/>
            <a:ext cx="2389068" cy="925737"/>
            <a:chOff x="6917201" y="0"/>
            <a:chExt cx="2227777" cy="863400"/>
          </a:xfrm>
        </p:grpSpPr>
        <p:sp>
          <p:nvSpPr>
            <p:cNvPr id="29" name="Google Shape;29;p39"/>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39"/>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39"/>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 name="Google Shape;32;p39"/>
          <p:cNvGrpSpPr/>
          <p:nvPr/>
        </p:nvGrpSpPr>
        <p:grpSpPr>
          <a:xfrm>
            <a:off x="199148" y="4055652"/>
            <a:ext cx="2795412" cy="1083308"/>
            <a:chOff x="6917201" y="0"/>
            <a:chExt cx="2227777" cy="863400"/>
          </a:xfrm>
        </p:grpSpPr>
        <p:sp>
          <p:nvSpPr>
            <p:cNvPr id="33" name="Google Shape;33;p39"/>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39"/>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9"/>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39"/>
          <p:cNvSpPr txBox="1"/>
          <p:nvPr>
            <p:ph type="ctrTitle"/>
          </p:nvPr>
        </p:nvSpPr>
        <p:spPr>
          <a:xfrm>
            <a:off x="1858703" y="1822833"/>
            <a:ext cx="5361300" cy="1448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37" name="Google Shape;37;p39"/>
          <p:cNvSpPr txBox="1"/>
          <p:nvPr>
            <p:ph idx="1" type="subTitle"/>
          </p:nvPr>
        </p:nvSpPr>
        <p:spPr>
          <a:xfrm>
            <a:off x="1858700" y="3413158"/>
            <a:ext cx="5361300" cy="52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8" name="Google Shape;38;p39"/>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titleOnly">
  <p:cSld name="TITLE_ONLY">
    <p:spTree>
      <p:nvGrpSpPr>
        <p:cNvPr id="39" name="Shape 39"/>
        <p:cNvGrpSpPr/>
        <p:nvPr/>
      </p:nvGrpSpPr>
      <p:grpSpPr>
        <a:xfrm>
          <a:off x="0" y="0"/>
          <a:ext cx="0" cy="0"/>
          <a:chOff x="0" y="0"/>
          <a:chExt cx="0" cy="0"/>
        </a:xfrm>
      </p:grpSpPr>
      <p:sp>
        <p:nvSpPr>
          <p:cNvPr id="40" name="Google Shape;40;p40"/>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40"/>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4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40"/>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4" name="Google Shape;44;p40"/>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showMasterSp="0" type="obj">
  <p:cSld name="OBJECT">
    <p:spTree>
      <p:nvGrpSpPr>
        <p:cNvPr id="45" name="Shape 45"/>
        <p:cNvGrpSpPr/>
        <p:nvPr/>
      </p:nvGrpSpPr>
      <p:grpSpPr>
        <a:xfrm>
          <a:off x="0" y="0"/>
          <a:ext cx="0" cy="0"/>
          <a:chOff x="0" y="0"/>
          <a:chExt cx="0" cy="0"/>
        </a:xfrm>
      </p:grpSpPr>
      <p:sp>
        <p:nvSpPr>
          <p:cNvPr id="46" name="Google Shape;46;p41"/>
          <p:cNvSpPr txBox="1"/>
          <p:nvPr>
            <p:ph type="title"/>
          </p:nvPr>
        </p:nvSpPr>
        <p:spPr>
          <a:xfrm>
            <a:off x="822960" y="214952"/>
            <a:ext cx="7543800" cy="1088100"/>
          </a:xfrm>
          <a:prstGeom prst="rect">
            <a:avLst/>
          </a:prstGeom>
          <a:noFill/>
          <a:ln>
            <a:noFill/>
          </a:ln>
        </p:spPr>
        <p:txBody>
          <a:bodyPr anchorCtr="0" anchor="b" bIns="34275" lIns="68575" spcFirstLastPara="1" rIns="68575" wrap="square" tIns="34275">
            <a:noAutofit/>
          </a:bodyPr>
          <a:lstStyle>
            <a:lvl1pPr lvl="0" algn="l">
              <a:lnSpc>
                <a:spcPct val="85000"/>
              </a:lnSpc>
              <a:spcBef>
                <a:spcPts val="0"/>
              </a:spcBef>
              <a:spcAft>
                <a:spcPts val="0"/>
              </a:spcAft>
              <a:buClr>
                <a:srgbClr val="3F3F3F"/>
              </a:buClr>
              <a:buSzPts val="3600"/>
              <a:buFont typeface="Arial"/>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7" name="Google Shape;47;p41"/>
          <p:cNvSpPr txBox="1"/>
          <p:nvPr>
            <p:ph idx="1" type="body"/>
          </p:nvPr>
        </p:nvSpPr>
        <p:spPr>
          <a:xfrm>
            <a:off x="822960" y="1384300"/>
            <a:ext cx="7543800" cy="3017400"/>
          </a:xfrm>
          <a:prstGeom prst="rect">
            <a:avLst/>
          </a:prstGeom>
          <a:noFill/>
          <a:ln>
            <a:noFill/>
          </a:ln>
        </p:spPr>
        <p:txBody>
          <a:bodyPr anchorCtr="0" anchor="t" bIns="34275" lIns="0" spcFirstLastPara="1" rIns="0" wrap="square" tIns="34275">
            <a:noAutofit/>
          </a:bodyPr>
          <a:lstStyle>
            <a:lvl1pPr indent="-317500" lvl="0" marL="457200" algn="l">
              <a:lnSpc>
                <a:spcPct val="90000"/>
              </a:lnSpc>
              <a:spcBef>
                <a:spcPts val="900"/>
              </a:spcBef>
              <a:spcAft>
                <a:spcPts val="0"/>
              </a:spcAft>
              <a:buSzPts val="1400"/>
              <a:buChar char="●"/>
              <a:defRPr/>
            </a:lvl1pPr>
            <a:lvl2pPr indent="-317500" lvl="1" marL="914400" algn="l">
              <a:lnSpc>
                <a:spcPct val="90000"/>
              </a:lnSpc>
              <a:spcBef>
                <a:spcPts val="2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300"/>
              </a:spcAft>
              <a:buSzPts val="1400"/>
              <a:buChar char="■"/>
              <a:defRPr/>
            </a:lvl9pPr>
          </a:lstStyle>
          <a:p/>
        </p:txBody>
      </p:sp>
      <p:sp>
        <p:nvSpPr>
          <p:cNvPr id="48" name="Google Shape;48;p41"/>
          <p:cNvSpPr txBox="1"/>
          <p:nvPr>
            <p:ph idx="10" type="dt"/>
          </p:nvPr>
        </p:nvSpPr>
        <p:spPr>
          <a:xfrm>
            <a:off x="822960" y="4844839"/>
            <a:ext cx="18543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 name="Google Shape;49;p41"/>
          <p:cNvSpPr txBox="1"/>
          <p:nvPr>
            <p:ph idx="11" type="ftr"/>
          </p:nvPr>
        </p:nvSpPr>
        <p:spPr>
          <a:xfrm>
            <a:off x="2764639" y="4844839"/>
            <a:ext cx="3617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 name="Google Shape;50;p41"/>
          <p:cNvSpPr txBox="1"/>
          <p:nvPr>
            <p:ph idx="12" type="sldNum"/>
          </p:nvPr>
        </p:nvSpPr>
        <p:spPr>
          <a:xfrm>
            <a:off x="7425343" y="4844839"/>
            <a:ext cx="9840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showMasterSp="0">
  <p:cSld name="MAIN_POINT">
    <p:spTree>
      <p:nvGrpSpPr>
        <p:cNvPr id="51" name="Shape 51"/>
        <p:cNvGrpSpPr/>
        <p:nvPr/>
      </p:nvGrpSpPr>
      <p:grpSpPr>
        <a:xfrm>
          <a:off x="0" y="0"/>
          <a:ext cx="0" cy="0"/>
          <a:chOff x="0" y="0"/>
          <a:chExt cx="0" cy="0"/>
        </a:xfrm>
      </p:grpSpPr>
      <p:sp>
        <p:nvSpPr>
          <p:cNvPr id="52" name="Google Shape;52;p42"/>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42"/>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 name="Google Shape;54;p42"/>
          <p:cNvGrpSpPr/>
          <p:nvPr/>
        </p:nvGrpSpPr>
        <p:grpSpPr>
          <a:xfrm>
            <a:off x="255991" y="-118"/>
            <a:ext cx="2251347" cy="1043408"/>
            <a:chOff x="3961956" y="4383950"/>
            <a:chExt cx="1160548" cy="548700"/>
          </a:xfrm>
        </p:grpSpPr>
        <p:sp>
          <p:nvSpPr>
            <p:cNvPr id="55" name="Google Shape;55;p42"/>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42"/>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42"/>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 name="Google Shape;58;p42"/>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 name="Google Shape;59;p42"/>
          <p:cNvGrpSpPr/>
          <p:nvPr/>
        </p:nvGrpSpPr>
        <p:grpSpPr>
          <a:xfrm>
            <a:off x="34934" y="4522125"/>
            <a:ext cx="1593306" cy="617072"/>
            <a:chOff x="6917201" y="0"/>
            <a:chExt cx="2227777" cy="863400"/>
          </a:xfrm>
        </p:grpSpPr>
        <p:sp>
          <p:nvSpPr>
            <p:cNvPr id="60" name="Google Shape;60;p42"/>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42"/>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42"/>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 name="Google Shape;63;p42"/>
          <p:cNvGrpSpPr/>
          <p:nvPr/>
        </p:nvGrpSpPr>
        <p:grpSpPr>
          <a:xfrm>
            <a:off x="5886353" y="1243"/>
            <a:ext cx="3257452" cy="1261514"/>
            <a:chOff x="6917201" y="0"/>
            <a:chExt cx="2227777" cy="863400"/>
          </a:xfrm>
        </p:grpSpPr>
        <p:sp>
          <p:nvSpPr>
            <p:cNvPr id="64" name="Google Shape;64;p4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4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4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 name="Google Shape;67;p42"/>
          <p:cNvSpPr txBox="1"/>
          <p:nvPr>
            <p:ph type="title"/>
          </p:nvPr>
        </p:nvSpPr>
        <p:spPr>
          <a:xfrm>
            <a:off x="1393929" y="1301146"/>
            <a:ext cx="6366900" cy="2539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68" name="Google Shape;68;p42"/>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69" name="Shape 69"/>
        <p:cNvGrpSpPr/>
        <p:nvPr/>
      </p:nvGrpSpPr>
      <p:grpSpPr>
        <a:xfrm>
          <a:off x="0" y="0"/>
          <a:ext cx="0" cy="0"/>
          <a:chOff x="0" y="0"/>
          <a:chExt cx="0" cy="0"/>
        </a:xfrm>
      </p:grpSpPr>
      <p:sp>
        <p:nvSpPr>
          <p:cNvPr id="70" name="Google Shape;70;p4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1" name="Google Shape;71;p43"/>
          <p:cNvGrpSpPr/>
          <p:nvPr/>
        </p:nvGrpSpPr>
        <p:grpSpPr>
          <a:xfrm>
            <a:off x="5594190" y="3961115"/>
            <a:ext cx="2910144" cy="1182340"/>
            <a:chOff x="6917201" y="0"/>
            <a:chExt cx="2227777" cy="863400"/>
          </a:xfrm>
        </p:grpSpPr>
        <p:sp>
          <p:nvSpPr>
            <p:cNvPr id="72" name="Google Shape;72;p4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4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4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 name="Google Shape;75;p43"/>
          <p:cNvGrpSpPr/>
          <p:nvPr/>
        </p:nvGrpSpPr>
        <p:grpSpPr>
          <a:xfrm>
            <a:off x="199148" y="2"/>
            <a:ext cx="2795412" cy="1083308"/>
            <a:chOff x="6917201" y="0"/>
            <a:chExt cx="2227777" cy="863400"/>
          </a:xfrm>
        </p:grpSpPr>
        <p:sp>
          <p:nvSpPr>
            <p:cNvPr id="76" name="Google Shape;76;p4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4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4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 name="Google Shape;79;p43"/>
          <p:cNvSpPr txBox="1"/>
          <p:nvPr>
            <p:ph type="title"/>
          </p:nvPr>
        </p:nvSpPr>
        <p:spPr>
          <a:xfrm>
            <a:off x="1888684" y="1746100"/>
            <a:ext cx="5377500" cy="164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3200"/>
              <a:buNone/>
              <a:defRPr sz="3200">
                <a:solidFill>
                  <a:schemeClr val="dk2"/>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80" name="Google Shape;80;p43"/>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showMasterSp="0" type="tx">
  <p:cSld name="TITLE_AND_BODY">
    <p:spTree>
      <p:nvGrpSpPr>
        <p:cNvPr id="81" name="Shape 81"/>
        <p:cNvGrpSpPr/>
        <p:nvPr/>
      </p:nvGrpSpPr>
      <p:grpSpPr>
        <a:xfrm>
          <a:off x="0" y="0"/>
          <a:ext cx="0" cy="0"/>
          <a:chOff x="0" y="0"/>
          <a:chExt cx="0" cy="0"/>
        </a:xfrm>
      </p:grpSpPr>
      <p:sp>
        <p:nvSpPr>
          <p:cNvPr id="82" name="Google Shape;82;p4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4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4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44"/>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86" name="Google Shape;86;p44"/>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87" name="Google Shape;87;p44"/>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showMasterSp="0" type="twoColTx">
  <p:cSld name="TITLE_AND_TWO_COLUMNS">
    <p:spTree>
      <p:nvGrpSpPr>
        <p:cNvPr id="88" name="Shape 88"/>
        <p:cNvGrpSpPr/>
        <p:nvPr/>
      </p:nvGrpSpPr>
      <p:grpSpPr>
        <a:xfrm>
          <a:off x="0" y="0"/>
          <a:ext cx="0" cy="0"/>
          <a:chOff x="0" y="0"/>
          <a:chExt cx="0" cy="0"/>
        </a:xfrm>
      </p:grpSpPr>
      <p:sp>
        <p:nvSpPr>
          <p:cNvPr id="89" name="Google Shape;89;p4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4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4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45"/>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3" name="Google Shape;93;p45"/>
          <p:cNvSpPr txBox="1"/>
          <p:nvPr>
            <p:ph idx="1" type="body"/>
          </p:nvPr>
        </p:nvSpPr>
        <p:spPr>
          <a:xfrm>
            <a:off x="819150" y="1990725"/>
            <a:ext cx="36861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4" name="Google Shape;94;p45"/>
          <p:cNvSpPr txBox="1"/>
          <p:nvPr>
            <p:ph idx="2" type="body"/>
          </p:nvPr>
        </p:nvSpPr>
        <p:spPr>
          <a:xfrm>
            <a:off x="4638675" y="1990725"/>
            <a:ext cx="3686100" cy="244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5" name="Google Shape;95;p45"/>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showMasterSp="0">
  <p:cSld name="ONE_COLUMN_TEXT">
    <p:spTree>
      <p:nvGrpSpPr>
        <p:cNvPr id="96" name="Shape 96"/>
        <p:cNvGrpSpPr/>
        <p:nvPr/>
      </p:nvGrpSpPr>
      <p:grpSpPr>
        <a:xfrm>
          <a:off x="0" y="0"/>
          <a:ext cx="0" cy="0"/>
          <a:chOff x="0" y="0"/>
          <a:chExt cx="0" cy="0"/>
        </a:xfrm>
      </p:grpSpPr>
      <p:sp>
        <p:nvSpPr>
          <p:cNvPr id="97" name="Google Shape;97;p4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46"/>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4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46"/>
          <p:cNvSpPr txBox="1"/>
          <p:nvPr>
            <p:ph type="title"/>
          </p:nvPr>
        </p:nvSpPr>
        <p:spPr>
          <a:xfrm>
            <a:off x="819150" y="845600"/>
            <a:ext cx="3709200" cy="138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1" name="Google Shape;101;p46"/>
          <p:cNvSpPr txBox="1"/>
          <p:nvPr>
            <p:ph idx="1" type="body"/>
          </p:nvPr>
        </p:nvSpPr>
        <p:spPr>
          <a:xfrm>
            <a:off x="830700" y="2319050"/>
            <a:ext cx="3709200" cy="21198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02" name="Google Shape;102;p46"/>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2.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9pPr>
          </a:lstStyle>
          <a:p/>
        </p:txBody>
      </p:sp>
      <p:sp>
        <p:nvSpPr>
          <p:cNvPr id="7" name="Google Shape;7;p37"/>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dk2"/>
              </a:buClr>
              <a:buSzPts val="1300"/>
              <a:buFont typeface="Arial"/>
              <a:buChar char="●"/>
              <a:defRPr b="0" i="0" sz="1300" u="none" cap="none" strike="noStrike">
                <a:solidFill>
                  <a:schemeClr val="dk2"/>
                </a:solidFill>
                <a:latin typeface="Arial"/>
                <a:ea typeface="Arial"/>
                <a:cs typeface="Arial"/>
                <a:sym typeface="Arial"/>
              </a:defRPr>
            </a:lvl1pPr>
            <a:lvl2pPr indent="-298450" lvl="1" marL="9144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2pPr>
            <a:lvl3pPr indent="-298450" lvl="2" marL="13716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3pPr>
            <a:lvl4pPr indent="-298450" lvl="3" marL="18288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4pPr>
            <a:lvl5pPr indent="-298450" lvl="4" marL="22860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5pPr>
            <a:lvl6pPr indent="-298450" lvl="5" marL="27432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6pPr>
            <a:lvl7pPr indent="-298450" lvl="6" marL="32004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7pPr>
            <a:lvl8pPr indent="-298450" lvl="7" marL="3657600" marR="0" rtl="0" algn="l">
              <a:lnSpc>
                <a:spcPct val="115000"/>
              </a:lnSpc>
              <a:spcBef>
                <a:spcPts val="16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8pPr>
            <a:lvl9pPr indent="-298450" lvl="8" marL="4114800" marR="0" rtl="0" algn="l">
              <a:lnSpc>
                <a:spcPct val="115000"/>
              </a:lnSpc>
              <a:spcBef>
                <a:spcPts val="1600"/>
              </a:spcBef>
              <a:spcAft>
                <a:spcPts val="1600"/>
              </a:spcAft>
              <a:buClr>
                <a:schemeClr val="dk2"/>
              </a:buClr>
              <a:buSzPts val="1100"/>
              <a:buFont typeface="Arial"/>
              <a:buChar char="■"/>
              <a:defRPr b="0" i="0" sz="1100" u="none" cap="none" strike="noStrike">
                <a:solidFill>
                  <a:schemeClr val="dk2"/>
                </a:solidFill>
                <a:latin typeface="Arial"/>
                <a:ea typeface="Arial"/>
                <a:cs typeface="Arial"/>
                <a:sym typeface="Arial"/>
              </a:defRPr>
            </a:lvl9pPr>
          </a:lstStyle>
          <a:p/>
        </p:txBody>
      </p:sp>
      <p:sp>
        <p:nvSpPr>
          <p:cNvPr id="8" name="Google Shape;8;p37"/>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jpg"/><Relationship Id="rId4" Type="http://schemas.openxmlformats.org/officeDocument/2006/relationships/image" Target="../media/image13.png"/><Relationship Id="rId5" Type="http://schemas.openxmlformats.org/officeDocument/2006/relationships/image" Target="../media/image17.png"/><Relationship Id="rId6" Type="http://schemas.openxmlformats.org/officeDocument/2006/relationships/image" Target="../media/image21.png"/><Relationship Id="rId7"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jpg"/><Relationship Id="rId4" Type="http://schemas.openxmlformats.org/officeDocument/2006/relationships/image" Target="../media/image18.png"/><Relationship Id="rId5" Type="http://schemas.openxmlformats.org/officeDocument/2006/relationships/image" Target="../media/image32.png"/><Relationship Id="rId6" Type="http://schemas.openxmlformats.org/officeDocument/2006/relationships/image" Target="../media/image16.png"/><Relationship Id="rId7" Type="http://schemas.openxmlformats.org/officeDocument/2006/relationships/image" Target="../media/image22.png"/><Relationship Id="rId8"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jpg"/><Relationship Id="rId4" Type="http://schemas.openxmlformats.org/officeDocument/2006/relationships/image" Target="../media/image28.png"/><Relationship Id="rId5" Type="http://schemas.openxmlformats.org/officeDocument/2006/relationships/image" Target="../media/image15.png"/><Relationship Id="rId6" Type="http://schemas.openxmlformats.org/officeDocument/2006/relationships/image" Target="../media/image25.png"/><Relationship Id="rId7" Type="http://schemas.openxmlformats.org/officeDocument/2006/relationships/image" Target="../media/image19.png"/><Relationship Id="rId8"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jpg"/><Relationship Id="rId4" Type="http://schemas.openxmlformats.org/officeDocument/2006/relationships/image" Target="../media/image23.png"/><Relationship Id="rId5" Type="http://schemas.openxmlformats.org/officeDocument/2006/relationships/image" Target="../media/image26.png"/><Relationship Id="rId6"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jp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jpg"/><Relationship Id="rId4" Type="http://schemas.openxmlformats.org/officeDocument/2006/relationships/image" Target="../media/image20.png"/><Relationship Id="rId5"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jp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jpg"/><Relationship Id="rId4" Type="http://schemas.openxmlformats.org/officeDocument/2006/relationships/image" Target="../media/image33.png"/><Relationship Id="rId5"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jp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jpg"/><Relationship Id="rId4" Type="http://schemas.openxmlformats.org/officeDocument/2006/relationships/image" Target="../media/image35.png"/><Relationship Id="rId5"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jp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jpg"/><Relationship Id="rId4" Type="http://schemas.openxmlformats.org/officeDocument/2006/relationships/image" Target="../media/image39.png"/><Relationship Id="rId5"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comments" Target="../comments/comment1.xml"/><Relationship Id="rId4" Type="http://schemas.openxmlformats.org/officeDocument/2006/relationships/image" Target="../media/image6.jpg"/><Relationship Id="rId5"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jpg"/><Relationship Id="rId4" Type="http://schemas.openxmlformats.org/officeDocument/2006/relationships/image" Target="../media/image38.png"/><Relationship Id="rId5"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6.jp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jp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6.jp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6.jp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jpg"/><Relationship Id="rId4" Type="http://schemas.openxmlformats.org/officeDocument/2006/relationships/image" Target="../media/image36.png"/><Relationship Id="rId5"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jpg"/><Relationship Id="rId4" Type="http://schemas.openxmlformats.org/officeDocument/2006/relationships/image" Target="../media/image44.png"/><Relationship Id="rId5"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comments" Target="../comments/comment2.xml"/><Relationship Id="rId4" Type="http://schemas.openxmlformats.org/officeDocument/2006/relationships/image" Target="../media/image6.jpg"/><Relationship Id="rId5" Type="http://schemas.openxmlformats.org/officeDocument/2006/relationships/image" Target="../media/image41.png"/><Relationship Id="rId6" Type="http://schemas.openxmlformats.org/officeDocument/2006/relationships/image" Target="../media/image5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jpg"/><Relationship Id="rId4" Type="http://schemas.openxmlformats.org/officeDocument/2006/relationships/image" Target="../media/image43.png"/><Relationship Id="rId5"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comments" Target="../comments/comment3.xml"/><Relationship Id="rId4" Type="http://schemas.openxmlformats.org/officeDocument/2006/relationships/image" Target="../media/image6.jpg"/><Relationship Id="rId5" Type="http://schemas.openxmlformats.org/officeDocument/2006/relationships/image" Target="../media/image57.png"/><Relationship Id="rId6"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comments" Target="../comments/comment4.xml"/><Relationship Id="rId4" Type="http://schemas.openxmlformats.org/officeDocument/2006/relationships/image" Target="../media/image5.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comments" Target="../comments/comment5.xm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6.jpg"/><Relationship Id="rId4" Type="http://schemas.openxmlformats.org/officeDocument/2006/relationships/hyperlink" Target="https://pub.dev/packages/google_fonts" TargetMode="External"/><Relationship Id="rId5" Type="http://schemas.openxmlformats.org/officeDocument/2006/relationships/image" Target="../media/image55.png"/><Relationship Id="rId6"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6.jpg"/><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jpg"/><Relationship Id="rId4" Type="http://schemas.openxmlformats.org/officeDocument/2006/relationships/image" Target="../media/image45.png"/><Relationship Id="rId5" Type="http://schemas.openxmlformats.org/officeDocument/2006/relationships/image" Target="../media/image5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jpg"/><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6.jpg"/><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comments" Target="../comments/comment6.xml"/><Relationship Id="rId4" Type="http://schemas.openxmlformats.org/officeDocument/2006/relationships/image" Target="../media/image6.jpg"/><Relationship Id="rId5" Type="http://schemas.openxmlformats.org/officeDocument/2006/relationships/image" Target="../media/image53.png"/><Relationship Id="rId6"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6.jpg"/><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6.jpg"/><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6.jpg"/><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6.jp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6.jpg"/><Relationship Id="rId4" Type="http://schemas.openxmlformats.org/officeDocument/2006/relationships/image" Target="../media/image6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6.jpg"/><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6.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6.jpg"/><Relationship Id="rId4" Type="http://schemas.openxmlformats.org/officeDocument/2006/relationships/hyperlink" Target="https://github.com/EjemplosMisionTic2022/ejemplos_layout_theme/tree/main/simple_sample_1" TargetMode="External"/><Relationship Id="rId5" Type="http://schemas.openxmlformats.org/officeDocument/2006/relationships/hyperlink" Target="https://github.com/EjemplosMisionTic2022/ejemplos_layout_theme/tree/main/simple_sample_2" TargetMode="External"/><Relationship Id="rId6" Type="http://schemas.openxmlformats.org/officeDocument/2006/relationships/hyperlink" Target="https://github.com/EjemplosMisionTic2022/ejemplos_layout_theme/tree/main/simple_sample_3"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63.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6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jpg"/><Relationship Id="rId4" Type="http://schemas.openxmlformats.org/officeDocument/2006/relationships/image" Target="../media/image9.png"/><Relationship Id="rId5"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p1"/>
          <p:cNvSpPr txBox="1"/>
          <p:nvPr>
            <p:ph idx="4294967295" type="ctrTitle"/>
          </p:nvPr>
        </p:nvSpPr>
        <p:spPr>
          <a:xfrm>
            <a:off x="3818307" y="883350"/>
            <a:ext cx="3793200" cy="2309400"/>
          </a:xfrm>
          <a:prstGeom prst="rect">
            <a:avLst/>
          </a:prstGeom>
          <a:noFill/>
          <a:ln>
            <a:noFill/>
          </a:ln>
        </p:spPr>
        <p:txBody>
          <a:bodyPr anchorCtr="0" anchor="b" bIns="34275" lIns="68575" spcFirstLastPara="1" rIns="68575" wrap="square" tIns="34275">
            <a:noAutofit/>
          </a:bodyPr>
          <a:lstStyle/>
          <a:p>
            <a:pPr indent="0" lvl="0" marL="0" marR="0" rtl="0" algn="r">
              <a:lnSpc>
                <a:spcPct val="85000"/>
              </a:lnSpc>
              <a:spcBef>
                <a:spcPts val="0"/>
              </a:spcBef>
              <a:spcAft>
                <a:spcPts val="0"/>
              </a:spcAft>
              <a:buClr>
                <a:srgbClr val="262626"/>
              </a:buClr>
              <a:buSzPts val="6000"/>
              <a:buFont typeface="Arial"/>
              <a:buNone/>
            </a:pPr>
            <a:r>
              <a:rPr b="1" i="0" lang="es" sz="3200" u="none" cap="none" strike="noStrike">
                <a:solidFill>
                  <a:srgbClr val="E83464"/>
                </a:solidFill>
                <a:latin typeface="Arial"/>
                <a:ea typeface="Arial"/>
                <a:cs typeface="Arial"/>
                <a:sym typeface="Arial"/>
              </a:rPr>
              <a:t>CICLO IV B:</a:t>
            </a:r>
            <a:br>
              <a:rPr b="1" i="0" lang="es" sz="3200" u="none" cap="none" strike="noStrike">
                <a:solidFill>
                  <a:srgbClr val="E83464"/>
                </a:solidFill>
                <a:latin typeface="Arial"/>
                <a:ea typeface="Arial"/>
                <a:cs typeface="Arial"/>
                <a:sym typeface="Arial"/>
              </a:rPr>
            </a:br>
            <a:r>
              <a:rPr b="0" i="0" lang="es" sz="2400" u="none" cap="none" strike="noStrike">
                <a:solidFill>
                  <a:srgbClr val="3D63AB"/>
                </a:solidFill>
                <a:latin typeface="Arial"/>
                <a:ea typeface="Arial"/>
                <a:cs typeface="Arial"/>
                <a:sym typeface="Arial"/>
              </a:rPr>
              <a:t>Desarrollo de aplicaciones móviles</a:t>
            </a:r>
            <a:endParaRPr b="1" i="0" sz="2400" u="none" cap="none" strike="noStrike">
              <a:solidFill>
                <a:srgbClr val="3D63AB"/>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99" name="Shape 199"/>
        <p:cNvGrpSpPr/>
        <p:nvPr/>
      </p:nvGrpSpPr>
      <p:grpSpPr>
        <a:xfrm>
          <a:off x="0" y="0"/>
          <a:ext cx="0" cy="0"/>
          <a:chOff x="0" y="0"/>
          <a:chExt cx="0" cy="0"/>
        </a:xfrm>
      </p:grpSpPr>
      <p:sp>
        <p:nvSpPr>
          <p:cNvPr id="200" name="Google Shape;200;ge7f86e5939_0_16"/>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3000">
                <a:solidFill>
                  <a:srgbClr val="E83464"/>
                </a:solidFill>
              </a:rPr>
              <a:t> Widgets de layout</a:t>
            </a:r>
            <a:endParaRPr b="1" i="0" sz="3000" u="none" cap="none" strike="noStrike">
              <a:solidFill>
                <a:srgbClr val="E83464"/>
              </a:solidFil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201" name="Google Shape;201;ge7f86e5939_0_16"/>
          <p:cNvSpPr txBox="1"/>
          <p:nvPr/>
        </p:nvSpPr>
        <p:spPr>
          <a:xfrm>
            <a:off x="1130475" y="1373650"/>
            <a:ext cx="6984300" cy="7131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lang="es">
                <a:solidFill>
                  <a:srgbClr val="3C63AB"/>
                </a:solidFill>
              </a:rPr>
              <a:t>En Flutter, la </a:t>
            </a:r>
            <a:r>
              <a:rPr lang="es">
                <a:solidFill>
                  <a:srgbClr val="3C63AB"/>
                </a:solidFill>
              </a:rPr>
              <a:t>construcción</a:t>
            </a:r>
            <a:r>
              <a:rPr lang="es">
                <a:solidFill>
                  <a:srgbClr val="3C63AB"/>
                </a:solidFill>
              </a:rPr>
              <a:t> de la interfaz </a:t>
            </a:r>
            <a:r>
              <a:rPr lang="es">
                <a:solidFill>
                  <a:srgbClr val="3C63AB"/>
                </a:solidFill>
              </a:rPr>
              <a:t>gráfica</a:t>
            </a:r>
            <a:r>
              <a:rPr lang="es">
                <a:solidFill>
                  <a:srgbClr val="3C63AB"/>
                </a:solidFill>
              </a:rPr>
              <a:t> </a:t>
            </a:r>
            <a:r>
              <a:rPr lang="es">
                <a:solidFill>
                  <a:srgbClr val="3C63AB"/>
                </a:solidFill>
              </a:rPr>
              <a:t>está</a:t>
            </a:r>
            <a:r>
              <a:rPr lang="es">
                <a:solidFill>
                  <a:srgbClr val="3C63AB"/>
                </a:solidFill>
              </a:rPr>
              <a:t> fundamentada en los widgets, son componentes que al usarlos brindaran una funcionalidad especifica, alguno de los widgets </a:t>
            </a:r>
            <a:r>
              <a:rPr lang="es">
                <a:solidFill>
                  <a:srgbClr val="3C63AB"/>
                </a:solidFill>
              </a:rPr>
              <a:t>más</a:t>
            </a:r>
            <a:r>
              <a:rPr lang="es">
                <a:solidFill>
                  <a:srgbClr val="3C63AB"/>
                </a:solidFill>
              </a:rPr>
              <a:t> usados son:</a:t>
            </a:r>
            <a:endParaRPr b="0" i="0" sz="1600" u="none" cap="none" strike="noStrike">
              <a:solidFill>
                <a:srgbClr val="3C63AB"/>
              </a:solidFill>
              <a:latin typeface="Arial"/>
              <a:ea typeface="Arial"/>
              <a:cs typeface="Arial"/>
              <a:sym typeface="Arial"/>
            </a:endParaRPr>
          </a:p>
        </p:txBody>
      </p:sp>
      <p:pic>
        <p:nvPicPr>
          <p:cNvPr id="202" name="Google Shape;202;ge7f86e5939_0_16"/>
          <p:cNvPicPr preferRelativeResize="0"/>
          <p:nvPr/>
        </p:nvPicPr>
        <p:blipFill>
          <a:blip r:embed="rId4">
            <a:alphaModFix/>
          </a:blip>
          <a:stretch>
            <a:fillRect/>
          </a:stretch>
        </p:blipFill>
        <p:spPr>
          <a:xfrm>
            <a:off x="728664" y="2571746"/>
            <a:ext cx="958425" cy="960351"/>
          </a:xfrm>
          <a:prstGeom prst="rect">
            <a:avLst/>
          </a:prstGeom>
          <a:noFill/>
          <a:ln>
            <a:noFill/>
          </a:ln>
        </p:spPr>
      </p:pic>
      <p:pic>
        <p:nvPicPr>
          <p:cNvPr id="203" name="Google Shape;203;ge7f86e5939_0_16"/>
          <p:cNvPicPr preferRelativeResize="0"/>
          <p:nvPr/>
        </p:nvPicPr>
        <p:blipFill>
          <a:blip r:embed="rId5">
            <a:alphaModFix/>
          </a:blip>
          <a:stretch>
            <a:fillRect/>
          </a:stretch>
        </p:blipFill>
        <p:spPr>
          <a:xfrm>
            <a:off x="728663" y="3792350"/>
            <a:ext cx="958425" cy="958425"/>
          </a:xfrm>
          <a:prstGeom prst="rect">
            <a:avLst/>
          </a:prstGeom>
          <a:noFill/>
          <a:ln>
            <a:noFill/>
          </a:ln>
        </p:spPr>
      </p:pic>
      <p:pic>
        <p:nvPicPr>
          <p:cNvPr id="204" name="Google Shape;204;ge7f86e5939_0_16"/>
          <p:cNvPicPr preferRelativeResize="0"/>
          <p:nvPr/>
        </p:nvPicPr>
        <p:blipFill>
          <a:blip r:embed="rId6">
            <a:alphaModFix/>
          </a:blip>
          <a:stretch>
            <a:fillRect/>
          </a:stretch>
        </p:blipFill>
        <p:spPr>
          <a:xfrm>
            <a:off x="4510250" y="2572713"/>
            <a:ext cx="958425" cy="958425"/>
          </a:xfrm>
          <a:prstGeom prst="rect">
            <a:avLst/>
          </a:prstGeom>
          <a:noFill/>
          <a:ln>
            <a:noFill/>
          </a:ln>
        </p:spPr>
      </p:pic>
      <p:sp>
        <p:nvSpPr>
          <p:cNvPr id="205" name="Google Shape;205;ge7f86e5939_0_16"/>
          <p:cNvSpPr txBox="1"/>
          <p:nvPr/>
        </p:nvSpPr>
        <p:spPr>
          <a:xfrm>
            <a:off x="790400" y="2151750"/>
            <a:ext cx="4191900" cy="283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lang="es" sz="1500">
                <a:solidFill>
                  <a:srgbClr val="3C63AB"/>
                </a:solidFill>
              </a:rPr>
              <a:t>Widgets con un solo hijo</a:t>
            </a:r>
            <a:endParaRPr b="1" i="0" sz="1700" u="none" cap="none" strike="noStrike">
              <a:solidFill>
                <a:srgbClr val="3C63AB"/>
              </a:solidFill>
            </a:endParaRPr>
          </a:p>
        </p:txBody>
      </p:sp>
      <p:sp>
        <p:nvSpPr>
          <p:cNvPr id="206" name="Google Shape;206;ge7f86e5939_0_16"/>
          <p:cNvSpPr txBox="1"/>
          <p:nvPr/>
        </p:nvSpPr>
        <p:spPr>
          <a:xfrm>
            <a:off x="1802288" y="2571750"/>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lang="es">
                <a:solidFill>
                  <a:srgbClr val="6898FA"/>
                </a:solidFill>
              </a:rPr>
              <a:t>Align</a:t>
            </a:r>
            <a:endParaRPr b="1" i="0" sz="1600" u="none" cap="none" strike="noStrike">
              <a:solidFill>
                <a:srgbClr val="6898FA"/>
              </a:solidFill>
            </a:endParaRPr>
          </a:p>
        </p:txBody>
      </p:sp>
      <p:sp>
        <p:nvSpPr>
          <p:cNvPr id="207" name="Google Shape;207;ge7f86e5939_0_16"/>
          <p:cNvSpPr txBox="1"/>
          <p:nvPr/>
        </p:nvSpPr>
        <p:spPr>
          <a:xfrm>
            <a:off x="1802288" y="2818950"/>
            <a:ext cx="25908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lang="es" sz="1200">
                <a:solidFill>
                  <a:srgbClr val="3C63AB"/>
                </a:solidFill>
              </a:rPr>
              <a:t>Un widget que alinea a su hijo dentro de sí mismo y, opcionalmente, se dimensiona a sí mismo en función del tamaño del hijo.</a:t>
            </a:r>
            <a:endParaRPr b="0" i="0" sz="1200" u="none" cap="none" strike="noStrike">
              <a:solidFill>
                <a:srgbClr val="3C63AB"/>
              </a:solidFill>
              <a:latin typeface="Arial"/>
              <a:ea typeface="Arial"/>
              <a:cs typeface="Arial"/>
              <a:sym typeface="Arial"/>
            </a:endParaRPr>
          </a:p>
        </p:txBody>
      </p:sp>
      <p:sp>
        <p:nvSpPr>
          <p:cNvPr id="208" name="Google Shape;208;ge7f86e5939_0_16"/>
          <p:cNvSpPr txBox="1"/>
          <p:nvPr/>
        </p:nvSpPr>
        <p:spPr>
          <a:xfrm>
            <a:off x="1802288" y="3791413"/>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lang="es">
                <a:solidFill>
                  <a:srgbClr val="6898FA"/>
                </a:solidFill>
              </a:rPr>
              <a:t>AspectRatio</a:t>
            </a:r>
            <a:endParaRPr b="1" i="0" sz="1600" u="none" cap="none" strike="noStrike">
              <a:solidFill>
                <a:srgbClr val="6898FA"/>
              </a:solidFill>
            </a:endParaRPr>
          </a:p>
        </p:txBody>
      </p:sp>
      <p:sp>
        <p:nvSpPr>
          <p:cNvPr id="209" name="Google Shape;209;ge7f86e5939_0_16"/>
          <p:cNvSpPr txBox="1"/>
          <p:nvPr/>
        </p:nvSpPr>
        <p:spPr>
          <a:xfrm>
            <a:off x="1802288" y="4038613"/>
            <a:ext cx="25908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lang="es" sz="1200">
                <a:solidFill>
                  <a:srgbClr val="3C63AB"/>
                </a:solidFill>
              </a:rPr>
              <a:t>Un widget que intenta ajustar el tamaño del hijo a una relación de aspecto específica.</a:t>
            </a:r>
            <a:endParaRPr b="0" i="0" sz="1200" u="none" cap="none" strike="noStrike">
              <a:solidFill>
                <a:srgbClr val="3C63AB"/>
              </a:solidFill>
              <a:latin typeface="Arial"/>
              <a:ea typeface="Arial"/>
              <a:cs typeface="Arial"/>
              <a:sym typeface="Arial"/>
            </a:endParaRPr>
          </a:p>
        </p:txBody>
      </p:sp>
      <p:sp>
        <p:nvSpPr>
          <p:cNvPr id="210" name="Google Shape;210;ge7f86e5939_0_16"/>
          <p:cNvSpPr txBox="1"/>
          <p:nvPr/>
        </p:nvSpPr>
        <p:spPr>
          <a:xfrm>
            <a:off x="5585838" y="2571775"/>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lang="es">
                <a:solidFill>
                  <a:srgbClr val="6898FA"/>
                </a:solidFill>
              </a:rPr>
              <a:t>Baseline</a:t>
            </a:r>
            <a:endParaRPr b="1" i="0" sz="1600" u="none" cap="none" strike="noStrike">
              <a:solidFill>
                <a:srgbClr val="6898FA"/>
              </a:solidFill>
            </a:endParaRPr>
          </a:p>
        </p:txBody>
      </p:sp>
      <p:sp>
        <p:nvSpPr>
          <p:cNvPr id="211" name="Google Shape;211;ge7f86e5939_0_16"/>
          <p:cNvSpPr txBox="1"/>
          <p:nvPr/>
        </p:nvSpPr>
        <p:spPr>
          <a:xfrm>
            <a:off x="5585838" y="2818975"/>
            <a:ext cx="25908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lang="es" sz="1200">
                <a:solidFill>
                  <a:srgbClr val="3C63AB"/>
                </a:solidFill>
              </a:rPr>
              <a:t>Un widget que posiciona a su hijo de acuerdo con la línea de base del hijo.</a:t>
            </a:r>
            <a:endParaRPr b="0" i="0" sz="1200" u="none" cap="none" strike="noStrike">
              <a:solidFill>
                <a:srgbClr val="3C63AB"/>
              </a:solidFill>
              <a:latin typeface="Arial"/>
              <a:ea typeface="Arial"/>
              <a:cs typeface="Arial"/>
              <a:sym typeface="Arial"/>
            </a:endParaRPr>
          </a:p>
        </p:txBody>
      </p:sp>
      <p:pic>
        <p:nvPicPr>
          <p:cNvPr id="212" name="Google Shape;212;ge7f86e5939_0_16"/>
          <p:cNvPicPr preferRelativeResize="0"/>
          <p:nvPr/>
        </p:nvPicPr>
        <p:blipFill>
          <a:blip r:embed="rId7">
            <a:alphaModFix/>
          </a:blip>
          <a:stretch>
            <a:fillRect/>
          </a:stretch>
        </p:blipFill>
        <p:spPr>
          <a:xfrm>
            <a:off x="4510238" y="3790413"/>
            <a:ext cx="958425" cy="962309"/>
          </a:xfrm>
          <a:prstGeom prst="rect">
            <a:avLst/>
          </a:prstGeom>
          <a:noFill/>
          <a:ln>
            <a:noFill/>
          </a:ln>
        </p:spPr>
      </p:pic>
      <p:sp>
        <p:nvSpPr>
          <p:cNvPr id="213" name="Google Shape;213;ge7f86e5939_0_16"/>
          <p:cNvSpPr txBox="1"/>
          <p:nvPr/>
        </p:nvSpPr>
        <p:spPr>
          <a:xfrm>
            <a:off x="5583863" y="3792363"/>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lang="es">
                <a:solidFill>
                  <a:srgbClr val="6898FA"/>
                </a:solidFill>
              </a:rPr>
              <a:t>Center</a:t>
            </a:r>
            <a:endParaRPr b="1" i="0" sz="1600" u="none" cap="none" strike="noStrike">
              <a:solidFill>
                <a:srgbClr val="6898FA"/>
              </a:solidFill>
            </a:endParaRPr>
          </a:p>
        </p:txBody>
      </p:sp>
      <p:sp>
        <p:nvSpPr>
          <p:cNvPr id="214" name="Google Shape;214;ge7f86e5939_0_16"/>
          <p:cNvSpPr txBox="1"/>
          <p:nvPr/>
        </p:nvSpPr>
        <p:spPr>
          <a:xfrm>
            <a:off x="5583871" y="4039575"/>
            <a:ext cx="18249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lang="es" sz="1200">
                <a:solidFill>
                  <a:srgbClr val="3C63AB"/>
                </a:solidFill>
              </a:rPr>
              <a:t>Un widget que centra a su hijo en sí mismo.</a:t>
            </a:r>
            <a:endParaRPr b="0" i="0" sz="1200" u="none" cap="none" strike="noStrike">
              <a:solidFill>
                <a:srgbClr val="3C63AB"/>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18" name="Shape 218"/>
        <p:cNvGrpSpPr/>
        <p:nvPr/>
      </p:nvGrpSpPr>
      <p:grpSpPr>
        <a:xfrm>
          <a:off x="0" y="0"/>
          <a:ext cx="0" cy="0"/>
          <a:chOff x="0" y="0"/>
          <a:chExt cx="0" cy="0"/>
        </a:xfrm>
      </p:grpSpPr>
      <p:pic>
        <p:nvPicPr>
          <p:cNvPr id="219" name="Google Shape;219;ge933c05854_0_36"/>
          <p:cNvPicPr preferRelativeResize="0"/>
          <p:nvPr/>
        </p:nvPicPr>
        <p:blipFill>
          <a:blip r:embed="rId4">
            <a:alphaModFix/>
          </a:blip>
          <a:stretch>
            <a:fillRect/>
          </a:stretch>
        </p:blipFill>
        <p:spPr>
          <a:xfrm>
            <a:off x="4510263" y="1388771"/>
            <a:ext cx="958425" cy="958425"/>
          </a:xfrm>
          <a:prstGeom prst="rect">
            <a:avLst/>
          </a:prstGeom>
          <a:noFill/>
          <a:ln>
            <a:noFill/>
          </a:ln>
        </p:spPr>
      </p:pic>
      <p:pic>
        <p:nvPicPr>
          <p:cNvPr id="220" name="Google Shape;220;ge933c05854_0_36"/>
          <p:cNvPicPr preferRelativeResize="0"/>
          <p:nvPr/>
        </p:nvPicPr>
        <p:blipFill>
          <a:blip r:embed="rId5">
            <a:alphaModFix/>
          </a:blip>
          <a:stretch>
            <a:fillRect/>
          </a:stretch>
        </p:blipFill>
        <p:spPr>
          <a:xfrm>
            <a:off x="728675" y="1389734"/>
            <a:ext cx="958425" cy="956485"/>
          </a:xfrm>
          <a:prstGeom prst="rect">
            <a:avLst/>
          </a:prstGeom>
          <a:noFill/>
          <a:ln>
            <a:noFill/>
          </a:ln>
        </p:spPr>
      </p:pic>
      <p:pic>
        <p:nvPicPr>
          <p:cNvPr id="221" name="Google Shape;221;ge933c05854_0_36"/>
          <p:cNvPicPr preferRelativeResize="0"/>
          <p:nvPr/>
        </p:nvPicPr>
        <p:blipFill>
          <a:blip r:embed="rId6">
            <a:alphaModFix/>
          </a:blip>
          <a:stretch>
            <a:fillRect/>
          </a:stretch>
        </p:blipFill>
        <p:spPr>
          <a:xfrm>
            <a:off x="4510259" y="2606475"/>
            <a:ext cx="958425" cy="962319"/>
          </a:xfrm>
          <a:prstGeom prst="rect">
            <a:avLst/>
          </a:prstGeom>
          <a:noFill/>
          <a:ln>
            <a:noFill/>
          </a:ln>
        </p:spPr>
      </p:pic>
      <p:pic>
        <p:nvPicPr>
          <p:cNvPr id="222" name="Google Shape;222;ge933c05854_0_36"/>
          <p:cNvPicPr preferRelativeResize="0"/>
          <p:nvPr/>
        </p:nvPicPr>
        <p:blipFill>
          <a:blip r:embed="rId7">
            <a:alphaModFix/>
          </a:blip>
          <a:stretch>
            <a:fillRect/>
          </a:stretch>
        </p:blipFill>
        <p:spPr>
          <a:xfrm>
            <a:off x="728675" y="2607471"/>
            <a:ext cx="958425" cy="958415"/>
          </a:xfrm>
          <a:prstGeom prst="rect">
            <a:avLst/>
          </a:prstGeom>
          <a:noFill/>
          <a:ln>
            <a:noFill/>
          </a:ln>
        </p:spPr>
      </p:pic>
      <p:pic>
        <p:nvPicPr>
          <p:cNvPr id="223" name="Google Shape;223;ge933c05854_0_36"/>
          <p:cNvPicPr preferRelativeResize="0"/>
          <p:nvPr/>
        </p:nvPicPr>
        <p:blipFill>
          <a:blip r:embed="rId8">
            <a:alphaModFix/>
          </a:blip>
          <a:stretch>
            <a:fillRect/>
          </a:stretch>
        </p:blipFill>
        <p:spPr>
          <a:xfrm>
            <a:off x="728663" y="3828075"/>
            <a:ext cx="958425" cy="962309"/>
          </a:xfrm>
          <a:prstGeom prst="rect">
            <a:avLst/>
          </a:prstGeom>
          <a:noFill/>
          <a:ln>
            <a:noFill/>
          </a:ln>
        </p:spPr>
      </p:pic>
      <p:sp>
        <p:nvSpPr>
          <p:cNvPr id="224" name="Google Shape;224;ge933c05854_0_36"/>
          <p:cNvSpPr txBox="1"/>
          <p:nvPr/>
        </p:nvSpPr>
        <p:spPr>
          <a:xfrm>
            <a:off x="1802288" y="1387825"/>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lang="es">
                <a:solidFill>
                  <a:srgbClr val="6898FA"/>
                </a:solidFill>
              </a:rPr>
              <a:t>Container</a:t>
            </a:r>
            <a:endParaRPr b="1" i="0" sz="1600" u="none" cap="none" strike="noStrike">
              <a:solidFill>
                <a:srgbClr val="6898FA"/>
              </a:solidFill>
            </a:endParaRPr>
          </a:p>
        </p:txBody>
      </p:sp>
      <p:sp>
        <p:nvSpPr>
          <p:cNvPr id="225" name="Google Shape;225;ge933c05854_0_36"/>
          <p:cNvSpPr txBox="1"/>
          <p:nvPr/>
        </p:nvSpPr>
        <p:spPr>
          <a:xfrm>
            <a:off x="1802288" y="1635025"/>
            <a:ext cx="25908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lang="es" sz="1200">
                <a:solidFill>
                  <a:srgbClr val="3C63AB"/>
                </a:solidFill>
              </a:rPr>
              <a:t>Un widget de conveniencia que combina widgets comunes de pintura, posicionamiento y tamaño.</a:t>
            </a:r>
            <a:endParaRPr b="0" i="0" sz="1200" u="none" cap="none" strike="noStrike">
              <a:solidFill>
                <a:srgbClr val="3C63AB"/>
              </a:solidFill>
              <a:latin typeface="Arial"/>
              <a:ea typeface="Arial"/>
              <a:cs typeface="Arial"/>
              <a:sym typeface="Arial"/>
            </a:endParaRPr>
          </a:p>
        </p:txBody>
      </p:sp>
      <p:sp>
        <p:nvSpPr>
          <p:cNvPr id="226" name="Google Shape;226;ge933c05854_0_36"/>
          <p:cNvSpPr txBox="1"/>
          <p:nvPr/>
        </p:nvSpPr>
        <p:spPr>
          <a:xfrm>
            <a:off x="5585838" y="1387850"/>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lang="es">
                <a:solidFill>
                  <a:srgbClr val="6898FA"/>
                </a:solidFill>
              </a:rPr>
              <a:t>ConstrainedBox</a:t>
            </a:r>
            <a:endParaRPr b="1" i="0" sz="1600" u="none" cap="none" strike="noStrike">
              <a:solidFill>
                <a:srgbClr val="6898FA"/>
              </a:solidFill>
            </a:endParaRPr>
          </a:p>
        </p:txBody>
      </p:sp>
      <p:sp>
        <p:nvSpPr>
          <p:cNvPr id="227" name="Google Shape;227;ge933c05854_0_36"/>
          <p:cNvSpPr txBox="1"/>
          <p:nvPr/>
        </p:nvSpPr>
        <p:spPr>
          <a:xfrm>
            <a:off x="5585838" y="1635050"/>
            <a:ext cx="25908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lang="es" sz="1200">
                <a:solidFill>
                  <a:srgbClr val="3C63AB"/>
                </a:solidFill>
              </a:rPr>
              <a:t>Un widget que impone restricciones adicionales a su hijo.</a:t>
            </a:r>
            <a:endParaRPr b="0" i="0" sz="1200" u="none" cap="none" strike="noStrike">
              <a:solidFill>
                <a:srgbClr val="3C63AB"/>
              </a:solidFill>
              <a:latin typeface="Arial"/>
              <a:ea typeface="Arial"/>
              <a:cs typeface="Arial"/>
              <a:sym typeface="Arial"/>
            </a:endParaRPr>
          </a:p>
        </p:txBody>
      </p:sp>
      <p:sp>
        <p:nvSpPr>
          <p:cNvPr id="228" name="Google Shape;228;ge933c05854_0_36"/>
          <p:cNvSpPr txBox="1"/>
          <p:nvPr/>
        </p:nvSpPr>
        <p:spPr>
          <a:xfrm>
            <a:off x="5585838" y="2607488"/>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lang="es">
                <a:solidFill>
                  <a:srgbClr val="6898FA"/>
                </a:solidFill>
              </a:rPr>
              <a:t>Padding</a:t>
            </a:r>
            <a:endParaRPr b="1" i="0" sz="1600" u="none" cap="none" strike="noStrike">
              <a:solidFill>
                <a:srgbClr val="6898FA"/>
              </a:solidFill>
            </a:endParaRPr>
          </a:p>
        </p:txBody>
      </p:sp>
      <p:sp>
        <p:nvSpPr>
          <p:cNvPr id="229" name="Google Shape;229;ge933c05854_0_36"/>
          <p:cNvSpPr txBox="1"/>
          <p:nvPr/>
        </p:nvSpPr>
        <p:spPr>
          <a:xfrm>
            <a:off x="5585838" y="2854688"/>
            <a:ext cx="25908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lang="es" sz="1200">
                <a:solidFill>
                  <a:srgbClr val="3C63AB"/>
                </a:solidFill>
              </a:rPr>
              <a:t>Un widget que encaja su hijo en el relleno dado.</a:t>
            </a:r>
            <a:endParaRPr b="0" i="0" sz="1200" u="none" cap="none" strike="noStrike">
              <a:solidFill>
                <a:srgbClr val="3C63AB"/>
              </a:solidFill>
              <a:latin typeface="Arial"/>
              <a:ea typeface="Arial"/>
              <a:cs typeface="Arial"/>
              <a:sym typeface="Arial"/>
            </a:endParaRPr>
          </a:p>
        </p:txBody>
      </p:sp>
      <p:sp>
        <p:nvSpPr>
          <p:cNvPr id="230" name="Google Shape;230;ge933c05854_0_36"/>
          <p:cNvSpPr txBox="1"/>
          <p:nvPr/>
        </p:nvSpPr>
        <p:spPr>
          <a:xfrm>
            <a:off x="1802288" y="2607488"/>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lang="es">
                <a:solidFill>
                  <a:srgbClr val="6898FA"/>
                </a:solidFill>
              </a:rPr>
              <a:t>SizedBox</a:t>
            </a:r>
            <a:endParaRPr b="1" i="0" sz="1600" u="none" cap="none" strike="noStrike">
              <a:solidFill>
                <a:srgbClr val="6898FA"/>
              </a:solidFill>
            </a:endParaRPr>
          </a:p>
        </p:txBody>
      </p:sp>
      <p:sp>
        <p:nvSpPr>
          <p:cNvPr id="231" name="Google Shape;231;ge933c05854_0_36"/>
          <p:cNvSpPr txBox="1"/>
          <p:nvPr/>
        </p:nvSpPr>
        <p:spPr>
          <a:xfrm>
            <a:off x="1802288" y="2854688"/>
            <a:ext cx="25908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lang="es" sz="1200">
                <a:solidFill>
                  <a:srgbClr val="3C63AB"/>
                </a:solidFill>
              </a:rPr>
              <a:t>Una caja con un tamaño específico. Si se le da un hijo, este widget lo obliga a tener un ancho y / o alto específico.</a:t>
            </a:r>
            <a:endParaRPr b="0" i="0" sz="1200" u="none" cap="none" strike="noStrike">
              <a:solidFill>
                <a:srgbClr val="3C63AB"/>
              </a:solidFill>
              <a:latin typeface="Arial"/>
              <a:ea typeface="Arial"/>
              <a:cs typeface="Arial"/>
              <a:sym typeface="Arial"/>
            </a:endParaRPr>
          </a:p>
        </p:txBody>
      </p:sp>
      <p:sp>
        <p:nvSpPr>
          <p:cNvPr id="232" name="Google Shape;232;ge933c05854_0_36"/>
          <p:cNvSpPr txBox="1"/>
          <p:nvPr/>
        </p:nvSpPr>
        <p:spPr>
          <a:xfrm>
            <a:off x="1804238" y="3827138"/>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lang="es">
                <a:solidFill>
                  <a:srgbClr val="6898FA"/>
                </a:solidFill>
              </a:rPr>
              <a:t>Transform</a:t>
            </a:r>
            <a:endParaRPr b="1" i="0" sz="1600" u="none" cap="none" strike="noStrike">
              <a:solidFill>
                <a:srgbClr val="6898FA"/>
              </a:solidFill>
            </a:endParaRPr>
          </a:p>
        </p:txBody>
      </p:sp>
      <p:sp>
        <p:nvSpPr>
          <p:cNvPr id="233" name="Google Shape;233;ge933c05854_0_36"/>
          <p:cNvSpPr txBox="1"/>
          <p:nvPr/>
        </p:nvSpPr>
        <p:spPr>
          <a:xfrm>
            <a:off x="1804238" y="4074338"/>
            <a:ext cx="25908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lang="es" sz="1200">
                <a:solidFill>
                  <a:srgbClr val="3C63AB"/>
                </a:solidFill>
              </a:rPr>
              <a:t>Un widget que aplica una transformación antes de pintar su hijo.</a:t>
            </a:r>
            <a:endParaRPr b="0" i="0" sz="1200" u="none" cap="none" strike="noStrike">
              <a:solidFill>
                <a:srgbClr val="3C63AB"/>
              </a:solidFill>
              <a:latin typeface="Arial"/>
              <a:ea typeface="Arial"/>
              <a:cs typeface="Arial"/>
              <a:sym typeface="Arial"/>
            </a:endParaRPr>
          </a:p>
        </p:txBody>
      </p:sp>
      <p:sp>
        <p:nvSpPr>
          <p:cNvPr id="234" name="Google Shape;234;ge933c05854_0_36"/>
          <p:cNvSpPr txBox="1"/>
          <p:nvPr/>
        </p:nvSpPr>
        <p:spPr>
          <a:xfrm>
            <a:off x="790400" y="1029400"/>
            <a:ext cx="4191900" cy="283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lang="es" sz="1500">
                <a:solidFill>
                  <a:srgbClr val="3C63AB"/>
                </a:solidFill>
              </a:rPr>
              <a:t>Widgets con un solo hijo</a:t>
            </a:r>
            <a:endParaRPr b="1" i="0" sz="1700" u="none" cap="none" strike="noStrike">
              <a:solidFill>
                <a:srgbClr val="3C63AB"/>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38" name="Shape 238"/>
        <p:cNvGrpSpPr/>
        <p:nvPr/>
      </p:nvGrpSpPr>
      <p:grpSpPr>
        <a:xfrm>
          <a:off x="0" y="0"/>
          <a:ext cx="0" cy="0"/>
          <a:chOff x="0" y="0"/>
          <a:chExt cx="0" cy="0"/>
        </a:xfrm>
      </p:grpSpPr>
      <p:sp>
        <p:nvSpPr>
          <p:cNvPr id="239" name="Google Shape;239;gf10d0c5e36_0_79"/>
          <p:cNvSpPr txBox="1"/>
          <p:nvPr/>
        </p:nvSpPr>
        <p:spPr>
          <a:xfrm>
            <a:off x="1802288" y="1633125"/>
            <a:ext cx="25908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lang="es" sz="1200">
                <a:solidFill>
                  <a:srgbClr val="3C63AB"/>
                </a:solidFill>
              </a:rPr>
              <a:t>Consta de un patrón repetido de celdas dispuestas en un diseño vertical y horizontal. </a:t>
            </a:r>
            <a:endParaRPr b="0" i="0" sz="1200" u="none" cap="none" strike="noStrike">
              <a:solidFill>
                <a:srgbClr val="3C63AB"/>
              </a:solidFill>
              <a:latin typeface="Arial"/>
              <a:ea typeface="Arial"/>
              <a:cs typeface="Arial"/>
              <a:sym typeface="Arial"/>
            </a:endParaRPr>
          </a:p>
        </p:txBody>
      </p:sp>
      <p:sp>
        <p:nvSpPr>
          <p:cNvPr id="240" name="Google Shape;240;gf10d0c5e36_0_79"/>
          <p:cNvSpPr txBox="1"/>
          <p:nvPr/>
        </p:nvSpPr>
        <p:spPr>
          <a:xfrm>
            <a:off x="5585838" y="1385950"/>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lang="es">
                <a:solidFill>
                  <a:srgbClr val="6898FA"/>
                </a:solidFill>
              </a:rPr>
              <a:t>Column</a:t>
            </a:r>
            <a:endParaRPr b="1" i="0" sz="1600" u="none" cap="none" strike="noStrike">
              <a:solidFill>
                <a:srgbClr val="6898FA"/>
              </a:solidFill>
            </a:endParaRPr>
          </a:p>
        </p:txBody>
      </p:sp>
      <p:sp>
        <p:nvSpPr>
          <p:cNvPr id="241" name="Google Shape;241;gf10d0c5e36_0_79"/>
          <p:cNvSpPr txBox="1"/>
          <p:nvPr/>
        </p:nvSpPr>
        <p:spPr>
          <a:xfrm>
            <a:off x="5585838" y="1633150"/>
            <a:ext cx="25908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lang="es" sz="1200">
                <a:solidFill>
                  <a:srgbClr val="3C63AB"/>
                </a:solidFill>
              </a:rPr>
              <a:t>Dispone una lista de widgets secundarios en dirección vertical.</a:t>
            </a:r>
            <a:endParaRPr b="0" i="0" sz="1200" u="none" cap="none" strike="noStrike">
              <a:solidFill>
                <a:srgbClr val="3C63AB"/>
              </a:solidFill>
              <a:latin typeface="Arial"/>
              <a:ea typeface="Arial"/>
              <a:cs typeface="Arial"/>
              <a:sym typeface="Arial"/>
            </a:endParaRPr>
          </a:p>
        </p:txBody>
      </p:sp>
      <p:sp>
        <p:nvSpPr>
          <p:cNvPr id="242" name="Google Shape;242;gf10d0c5e36_0_79"/>
          <p:cNvSpPr txBox="1"/>
          <p:nvPr/>
        </p:nvSpPr>
        <p:spPr>
          <a:xfrm>
            <a:off x="5585838" y="2605588"/>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lang="es">
                <a:solidFill>
                  <a:srgbClr val="6898FA"/>
                </a:solidFill>
              </a:rPr>
              <a:t>ListView</a:t>
            </a:r>
            <a:endParaRPr b="1" i="0" sz="1600" u="none" cap="none" strike="noStrike">
              <a:solidFill>
                <a:srgbClr val="6898FA"/>
              </a:solidFill>
            </a:endParaRPr>
          </a:p>
        </p:txBody>
      </p:sp>
      <p:sp>
        <p:nvSpPr>
          <p:cNvPr id="243" name="Google Shape;243;gf10d0c5e36_0_79"/>
          <p:cNvSpPr txBox="1"/>
          <p:nvPr/>
        </p:nvSpPr>
        <p:spPr>
          <a:xfrm>
            <a:off x="5585838" y="2852788"/>
            <a:ext cx="25908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lang="es" sz="1200">
                <a:solidFill>
                  <a:srgbClr val="3C63AB"/>
                </a:solidFill>
              </a:rPr>
              <a:t>Una lista lineal y desplazable de widgets. Muestra sus hijos uno tras otro en la dirección de desplazamiento.</a:t>
            </a:r>
            <a:endParaRPr b="0" i="0" sz="1200" u="none" cap="none" strike="noStrike">
              <a:solidFill>
                <a:srgbClr val="3C63AB"/>
              </a:solidFill>
              <a:latin typeface="Arial"/>
              <a:ea typeface="Arial"/>
              <a:cs typeface="Arial"/>
              <a:sym typeface="Arial"/>
            </a:endParaRPr>
          </a:p>
        </p:txBody>
      </p:sp>
      <p:sp>
        <p:nvSpPr>
          <p:cNvPr id="244" name="Google Shape;244;gf10d0c5e36_0_79"/>
          <p:cNvSpPr txBox="1"/>
          <p:nvPr/>
        </p:nvSpPr>
        <p:spPr>
          <a:xfrm>
            <a:off x="1802288" y="2605588"/>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lang="es">
                <a:solidFill>
                  <a:srgbClr val="6898FA"/>
                </a:solidFill>
              </a:rPr>
              <a:t>Row</a:t>
            </a:r>
            <a:endParaRPr b="1" i="0" sz="1600" u="none" cap="none" strike="noStrike">
              <a:solidFill>
                <a:srgbClr val="6898FA"/>
              </a:solidFill>
            </a:endParaRPr>
          </a:p>
        </p:txBody>
      </p:sp>
      <p:sp>
        <p:nvSpPr>
          <p:cNvPr id="245" name="Google Shape;245;gf10d0c5e36_0_79"/>
          <p:cNvSpPr txBox="1"/>
          <p:nvPr/>
        </p:nvSpPr>
        <p:spPr>
          <a:xfrm>
            <a:off x="1802288" y="2852788"/>
            <a:ext cx="25908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lang="es" sz="1200">
                <a:solidFill>
                  <a:srgbClr val="3C63AB"/>
                </a:solidFill>
              </a:rPr>
              <a:t>Dispone una lista de widgets secundarios en dirección horizontal.</a:t>
            </a:r>
            <a:endParaRPr b="0" i="0" sz="1200" u="none" cap="none" strike="noStrike">
              <a:solidFill>
                <a:srgbClr val="3C63AB"/>
              </a:solidFill>
              <a:latin typeface="Arial"/>
              <a:ea typeface="Arial"/>
              <a:cs typeface="Arial"/>
              <a:sym typeface="Arial"/>
            </a:endParaRPr>
          </a:p>
        </p:txBody>
      </p:sp>
      <p:sp>
        <p:nvSpPr>
          <p:cNvPr id="246" name="Google Shape;246;gf10d0c5e36_0_79"/>
          <p:cNvSpPr txBox="1"/>
          <p:nvPr/>
        </p:nvSpPr>
        <p:spPr>
          <a:xfrm>
            <a:off x="1804238" y="3825238"/>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lang="es">
                <a:solidFill>
                  <a:srgbClr val="6898FA"/>
                </a:solidFill>
              </a:rPr>
              <a:t>Stack</a:t>
            </a:r>
            <a:endParaRPr b="1" i="0" sz="1600" u="none" cap="none" strike="noStrike">
              <a:solidFill>
                <a:srgbClr val="6898FA"/>
              </a:solidFill>
            </a:endParaRPr>
          </a:p>
        </p:txBody>
      </p:sp>
      <p:sp>
        <p:nvSpPr>
          <p:cNvPr id="247" name="Google Shape;247;gf10d0c5e36_0_79"/>
          <p:cNvSpPr txBox="1"/>
          <p:nvPr/>
        </p:nvSpPr>
        <p:spPr>
          <a:xfrm>
            <a:off x="1804238" y="4072438"/>
            <a:ext cx="2590800" cy="7131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Clr>
                <a:srgbClr val="000000"/>
              </a:buClr>
              <a:buSzPts val="1500"/>
              <a:buFont typeface="Arial"/>
              <a:buNone/>
            </a:pPr>
            <a:r>
              <a:rPr lang="es" sz="1200">
                <a:solidFill>
                  <a:srgbClr val="3C63AB"/>
                </a:solidFill>
              </a:rPr>
              <a:t>Esta clase es útil si desea superponer varios elementos secundarios de forma sencilla</a:t>
            </a:r>
            <a:r>
              <a:rPr lang="es" sz="1200">
                <a:solidFill>
                  <a:srgbClr val="3C63AB"/>
                </a:solidFill>
              </a:rPr>
              <a:t>.</a:t>
            </a:r>
            <a:endParaRPr b="0" i="0" sz="1200" u="none" cap="none" strike="noStrike">
              <a:solidFill>
                <a:srgbClr val="3C63AB"/>
              </a:solidFill>
              <a:latin typeface="Arial"/>
              <a:ea typeface="Arial"/>
              <a:cs typeface="Arial"/>
              <a:sym typeface="Arial"/>
            </a:endParaRPr>
          </a:p>
        </p:txBody>
      </p:sp>
      <p:sp>
        <p:nvSpPr>
          <p:cNvPr id="248" name="Google Shape;248;gf10d0c5e36_0_79"/>
          <p:cNvSpPr txBox="1"/>
          <p:nvPr/>
        </p:nvSpPr>
        <p:spPr>
          <a:xfrm>
            <a:off x="790400" y="1029400"/>
            <a:ext cx="4191900" cy="283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lang="es" sz="1500">
                <a:solidFill>
                  <a:srgbClr val="3C63AB"/>
                </a:solidFill>
              </a:rPr>
              <a:t>Widgets con </a:t>
            </a:r>
            <a:r>
              <a:rPr b="1" lang="es" sz="1500">
                <a:solidFill>
                  <a:srgbClr val="3C63AB"/>
                </a:solidFill>
              </a:rPr>
              <a:t>múltiples</a:t>
            </a:r>
            <a:r>
              <a:rPr b="1" lang="es" sz="1500">
                <a:solidFill>
                  <a:srgbClr val="3C63AB"/>
                </a:solidFill>
              </a:rPr>
              <a:t> hijos</a:t>
            </a:r>
            <a:endParaRPr b="1" i="0" sz="1700" u="none" cap="none" strike="noStrike">
              <a:solidFill>
                <a:srgbClr val="3C63AB"/>
              </a:solidFill>
            </a:endParaRPr>
          </a:p>
        </p:txBody>
      </p:sp>
      <p:sp>
        <p:nvSpPr>
          <p:cNvPr id="249" name="Google Shape;249;gf10d0c5e36_0_79"/>
          <p:cNvSpPr txBox="1"/>
          <p:nvPr/>
        </p:nvSpPr>
        <p:spPr>
          <a:xfrm>
            <a:off x="1802288" y="1385950"/>
            <a:ext cx="2233200" cy="2478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Clr>
                <a:srgbClr val="000000"/>
              </a:buClr>
              <a:buSzPts val="1500"/>
              <a:buFont typeface="Arial"/>
              <a:buNone/>
            </a:pPr>
            <a:r>
              <a:rPr b="1" lang="es">
                <a:solidFill>
                  <a:srgbClr val="6898FA"/>
                </a:solidFill>
              </a:rPr>
              <a:t>GridView</a:t>
            </a:r>
            <a:endParaRPr b="1" i="0" sz="1600" u="none" cap="none" strike="noStrike">
              <a:solidFill>
                <a:srgbClr val="6898FA"/>
              </a:solidFill>
            </a:endParaRPr>
          </a:p>
        </p:txBody>
      </p:sp>
      <p:pic>
        <p:nvPicPr>
          <p:cNvPr id="250" name="Google Shape;250;gf10d0c5e36_0_79"/>
          <p:cNvPicPr preferRelativeResize="0"/>
          <p:nvPr/>
        </p:nvPicPr>
        <p:blipFill>
          <a:blip r:embed="rId4">
            <a:alphaModFix/>
          </a:blip>
          <a:stretch>
            <a:fillRect/>
          </a:stretch>
        </p:blipFill>
        <p:spPr>
          <a:xfrm>
            <a:off x="728675" y="2604572"/>
            <a:ext cx="958425" cy="958418"/>
          </a:xfrm>
          <a:prstGeom prst="rect">
            <a:avLst/>
          </a:prstGeom>
          <a:noFill/>
          <a:ln>
            <a:noFill/>
          </a:ln>
        </p:spPr>
      </p:pic>
      <p:pic>
        <p:nvPicPr>
          <p:cNvPr id="251" name="Google Shape;251;gf10d0c5e36_0_79"/>
          <p:cNvPicPr preferRelativeResize="0"/>
          <p:nvPr/>
        </p:nvPicPr>
        <p:blipFill>
          <a:blip r:embed="rId5">
            <a:alphaModFix/>
          </a:blip>
          <a:stretch>
            <a:fillRect/>
          </a:stretch>
        </p:blipFill>
        <p:spPr>
          <a:xfrm>
            <a:off x="4512200" y="1385950"/>
            <a:ext cx="958400" cy="962360"/>
          </a:xfrm>
          <a:prstGeom prst="rect">
            <a:avLst/>
          </a:prstGeom>
          <a:noFill/>
          <a:ln>
            <a:noFill/>
          </a:ln>
        </p:spPr>
      </p:pic>
      <p:pic>
        <p:nvPicPr>
          <p:cNvPr id="252" name="Google Shape;252;gf10d0c5e36_0_79"/>
          <p:cNvPicPr preferRelativeResize="0"/>
          <p:nvPr/>
        </p:nvPicPr>
        <p:blipFill>
          <a:blip r:embed="rId6">
            <a:alphaModFix/>
          </a:blip>
          <a:stretch>
            <a:fillRect/>
          </a:stretch>
        </p:blipFill>
        <p:spPr>
          <a:xfrm>
            <a:off x="725713" y="3823300"/>
            <a:ext cx="964339" cy="962351"/>
          </a:xfrm>
          <a:prstGeom prst="rect">
            <a:avLst/>
          </a:prstGeom>
          <a:noFill/>
          <a:ln>
            <a:noFill/>
          </a:ln>
        </p:spPr>
      </p:pic>
      <p:pic>
        <p:nvPicPr>
          <p:cNvPr id="253" name="Google Shape;253;gf10d0c5e36_0_79"/>
          <p:cNvPicPr preferRelativeResize="0"/>
          <p:nvPr/>
        </p:nvPicPr>
        <p:blipFill>
          <a:blip r:embed="rId7">
            <a:alphaModFix/>
          </a:blip>
          <a:stretch>
            <a:fillRect/>
          </a:stretch>
        </p:blipFill>
        <p:spPr>
          <a:xfrm>
            <a:off x="728675" y="1387825"/>
            <a:ext cx="958423" cy="958423"/>
          </a:xfrm>
          <a:prstGeom prst="rect">
            <a:avLst/>
          </a:prstGeom>
          <a:noFill/>
          <a:ln>
            <a:noFill/>
          </a:ln>
        </p:spPr>
      </p:pic>
      <p:pic>
        <p:nvPicPr>
          <p:cNvPr id="254" name="Google Shape;254;gf10d0c5e36_0_79"/>
          <p:cNvPicPr preferRelativeResize="0"/>
          <p:nvPr/>
        </p:nvPicPr>
        <p:blipFill>
          <a:blip r:embed="rId8">
            <a:alphaModFix/>
          </a:blip>
          <a:stretch>
            <a:fillRect/>
          </a:stretch>
        </p:blipFill>
        <p:spPr>
          <a:xfrm>
            <a:off x="4509250" y="2604571"/>
            <a:ext cx="964325" cy="964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58" name="Shape 258"/>
        <p:cNvGrpSpPr/>
        <p:nvPr/>
      </p:nvGrpSpPr>
      <p:grpSpPr>
        <a:xfrm>
          <a:off x="0" y="0"/>
          <a:ext cx="0" cy="0"/>
          <a:chOff x="0" y="0"/>
          <a:chExt cx="0" cy="0"/>
        </a:xfrm>
      </p:grpSpPr>
      <p:sp>
        <p:nvSpPr>
          <p:cNvPr id="259" name="Google Shape;259;ge96f536a00_0_2"/>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3000">
                <a:solidFill>
                  <a:srgbClr val="E83464"/>
                </a:solidFill>
              </a:rPr>
              <a:t> Layout</a:t>
            </a:r>
            <a:r>
              <a:rPr b="1" lang="es" sz="3000">
                <a:solidFill>
                  <a:srgbClr val="E83464"/>
                </a:solidFill>
              </a:rPr>
              <a:t>: Container</a:t>
            </a:r>
            <a:endParaRPr b="1" sz="3000">
              <a:solidFill>
                <a:srgbClr val="E83464"/>
              </a:solidFil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260" name="Google Shape;260;ge96f536a00_0_2"/>
          <p:cNvSpPr txBox="1"/>
          <p:nvPr/>
        </p:nvSpPr>
        <p:spPr>
          <a:xfrm>
            <a:off x="305275" y="1709850"/>
            <a:ext cx="7923000" cy="3155100"/>
          </a:xfrm>
          <a:prstGeom prst="rect">
            <a:avLst/>
          </a:prstGeom>
          <a:noFill/>
          <a:ln>
            <a:noFill/>
          </a:ln>
        </p:spPr>
        <p:txBody>
          <a:bodyPr anchorCtr="0" anchor="t" bIns="34275" lIns="0" spcFirstLastPara="1" rIns="0" wrap="square" tIns="34275">
            <a:noAutofit/>
          </a:bodyPr>
          <a:lstStyle/>
          <a:p>
            <a:pPr indent="-311150" lvl="0" marL="457200" marR="0" rtl="0" algn="just">
              <a:lnSpc>
                <a:spcPct val="90000"/>
              </a:lnSpc>
              <a:spcBef>
                <a:spcPts val="900"/>
              </a:spcBef>
              <a:spcAft>
                <a:spcPts val="0"/>
              </a:spcAft>
              <a:buClr>
                <a:srgbClr val="3C63AB"/>
              </a:buClr>
              <a:buSzPts val="1300"/>
              <a:buChar char="●"/>
            </a:pPr>
            <a:r>
              <a:rPr lang="es" sz="1300">
                <a:solidFill>
                  <a:srgbClr val="3C63AB"/>
                </a:solidFill>
              </a:rPr>
              <a:t>Este widget que combina widgets comunes de dibujado, posicionado y dimensionado, por esta versatilidad es muy utilizado.</a:t>
            </a:r>
            <a:endParaRPr sz="1300">
              <a:solidFill>
                <a:srgbClr val="3C63AB"/>
              </a:solidFill>
            </a:endParaRPr>
          </a:p>
          <a:p>
            <a:pPr indent="0" lvl="0" marL="457200" marR="0" rtl="0" algn="just">
              <a:lnSpc>
                <a:spcPct val="90000"/>
              </a:lnSpc>
              <a:spcBef>
                <a:spcPts val="900"/>
              </a:spcBef>
              <a:spcAft>
                <a:spcPts val="0"/>
              </a:spcAft>
              <a:buNone/>
            </a:pPr>
            <a:r>
              <a:t/>
            </a:r>
            <a:endParaRPr sz="1300">
              <a:solidFill>
                <a:srgbClr val="3C63AB"/>
              </a:solidFill>
            </a:endParaRPr>
          </a:p>
          <a:p>
            <a:pPr indent="-311150" lvl="0" marL="457200" marR="0" rtl="0" algn="just">
              <a:lnSpc>
                <a:spcPct val="90000"/>
              </a:lnSpc>
              <a:spcBef>
                <a:spcPts val="900"/>
              </a:spcBef>
              <a:spcAft>
                <a:spcPts val="0"/>
              </a:spcAft>
              <a:buClr>
                <a:srgbClr val="3C63AB"/>
              </a:buClr>
              <a:buSzPts val="1300"/>
              <a:buChar char="●"/>
            </a:pPr>
            <a:r>
              <a:rPr lang="es" sz="1300">
                <a:solidFill>
                  <a:srgbClr val="3C63AB"/>
                </a:solidFill>
              </a:rPr>
              <a:t>El container no implementa sus propiedades directamente en sus hijos.</a:t>
            </a:r>
            <a:endParaRPr sz="1300">
              <a:solidFill>
                <a:srgbClr val="3C63AB"/>
              </a:solidFill>
            </a:endParaRPr>
          </a:p>
          <a:p>
            <a:pPr indent="0" lvl="0" marL="457200" marR="0" rtl="0" algn="just">
              <a:lnSpc>
                <a:spcPct val="90000"/>
              </a:lnSpc>
              <a:spcBef>
                <a:spcPts val="900"/>
              </a:spcBef>
              <a:spcAft>
                <a:spcPts val="0"/>
              </a:spcAft>
              <a:buNone/>
            </a:pPr>
            <a:r>
              <a:t/>
            </a:r>
            <a:endParaRPr sz="1300">
              <a:solidFill>
                <a:srgbClr val="3C63AB"/>
              </a:solidFill>
            </a:endParaRPr>
          </a:p>
          <a:p>
            <a:pPr indent="-311150" lvl="0" marL="457200" marR="0" rtl="0" algn="just">
              <a:lnSpc>
                <a:spcPct val="90000"/>
              </a:lnSpc>
              <a:spcBef>
                <a:spcPts val="900"/>
              </a:spcBef>
              <a:spcAft>
                <a:spcPts val="0"/>
              </a:spcAft>
              <a:buClr>
                <a:srgbClr val="3C63AB"/>
              </a:buClr>
              <a:buSzPts val="1300"/>
              <a:buChar char="●"/>
            </a:pPr>
            <a:r>
              <a:rPr lang="es" sz="1300">
                <a:solidFill>
                  <a:srgbClr val="3C63AB"/>
                </a:solidFill>
              </a:rPr>
              <a:t>Por ejemplo, la propiedad Container.padding hace que el contenedor cree un widget Padding </a:t>
            </a:r>
            <a:endParaRPr sz="1300">
              <a:solidFill>
                <a:srgbClr val="3C63AB"/>
              </a:solidFill>
            </a:endParaRPr>
          </a:p>
          <a:p>
            <a:pPr indent="0" lvl="0" marL="457200" marR="0" rtl="0" algn="just">
              <a:lnSpc>
                <a:spcPct val="90000"/>
              </a:lnSpc>
              <a:spcBef>
                <a:spcPts val="900"/>
              </a:spcBef>
              <a:spcAft>
                <a:spcPts val="0"/>
              </a:spcAft>
              <a:buNone/>
            </a:pPr>
            <a:r>
              <a:t/>
            </a:r>
            <a:endParaRPr sz="1300">
              <a:solidFill>
                <a:srgbClr val="3C63AB"/>
              </a:solidFill>
            </a:endParaRPr>
          </a:p>
          <a:p>
            <a:pPr indent="-311150" lvl="0" marL="457200" marR="0" rtl="0" algn="just">
              <a:lnSpc>
                <a:spcPct val="90000"/>
              </a:lnSpc>
              <a:spcBef>
                <a:spcPts val="900"/>
              </a:spcBef>
              <a:spcAft>
                <a:spcPts val="0"/>
              </a:spcAft>
              <a:buClr>
                <a:srgbClr val="3C63AB"/>
              </a:buClr>
              <a:buSzPts val="1300"/>
              <a:buChar char="●"/>
            </a:pPr>
            <a:r>
              <a:rPr lang="es" sz="1300">
                <a:solidFill>
                  <a:srgbClr val="3C63AB"/>
                </a:solidFill>
              </a:rPr>
              <a:t>la propiedad Container.decoration hace que el contenedor cree un widget DecoratedBox.</a:t>
            </a:r>
            <a:endParaRPr sz="1300">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just">
              <a:lnSpc>
                <a:spcPct val="90000"/>
              </a:lnSpc>
              <a:spcBef>
                <a:spcPts val="900"/>
              </a:spcBef>
              <a:spcAft>
                <a:spcPts val="0"/>
              </a:spcAft>
              <a:buClr>
                <a:srgbClr val="000000"/>
              </a:buClr>
              <a:buSzPts val="1500"/>
              <a:buFont typeface="Arial"/>
              <a:buNone/>
            </a:pPr>
            <a:r>
              <a:t/>
            </a:r>
            <a:endParaRPr>
              <a:solidFill>
                <a:srgbClr val="3C63AB"/>
              </a:solidFil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64" name="Shape 264"/>
        <p:cNvGrpSpPr/>
        <p:nvPr/>
      </p:nvGrpSpPr>
      <p:grpSpPr>
        <a:xfrm>
          <a:off x="0" y="0"/>
          <a:ext cx="0" cy="0"/>
          <a:chOff x="0" y="0"/>
          <a:chExt cx="0" cy="0"/>
        </a:xfrm>
      </p:grpSpPr>
      <p:sp>
        <p:nvSpPr>
          <p:cNvPr id="265" name="Google Shape;265;ge96f536a00_0_13"/>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3000">
                <a:solidFill>
                  <a:srgbClr val="E83464"/>
                </a:solidFill>
              </a:rPr>
              <a:t> Widgets de layout: Container</a:t>
            </a:r>
            <a:endParaRPr b="1" sz="3000">
              <a:solidFill>
                <a:srgbClr val="E83464"/>
              </a:solidFil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pic>
        <p:nvPicPr>
          <p:cNvPr id="266" name="Google Shape;266;ge96f536a00_0_13"/>
          <p:cNvPicPr preferRelativeResize="0"/>
          <p:nvPr/>
        </p:nvPicPr>
        <p:blipFill>
          <a:blip r:embed="rId4">
            <a:alphaModFix/>
          </a:blip>
          <a:stretch>
            <a:fillRect/>
          </a:stretch>
        </p:blipFill>
        <p:spPr>
          <a:xfrm>
            <a:off x="6611050" y="1360375"/>
            <a:ext cx="1545000" cy="2655875"/>
          </a:xfrm>
          <a:prstGeom prst="rect">
            <a:avLst/>
          </a:prstGeom>
          <a:noFill/>
          <a:ln>
            <a:noFill/>
          </a:ln>
        </p:spPr>
      </p:pic>
      <p:pic>
        <p:nvPicPr>
          <p:cNvPr id="267" name="Google Shape;267;ge96f536a00_0_13"/>
          <p:cNvPicPr preferRelativeResize="0"/>
          <p:nvPr/>
        </p:nvPicPr>
        <p:blipFill>
          <a:blip r:embed="rId5">
            <a:alphaModFix/>
          </a:blip>
          <a:stretch>
            <a:fillRect/>
          </a:stretch>
        </p:blipFill>
        <p:spPr>
          <a:xfrm>
            <a:off x="4280993" y="2571750"/>
            <a:ext cx="1483406" cy="856393"/>
          </a:xfrm>
          <a:prstGeom prst="rect">
            <a:avLst/>
          </a:prstGeom>
          <a:noFill/>
          <a:ln>
            <a:noFill/>
          </a:ln>
        </p:spPr>
      </p:pic>
      <p:pic>
        <p:nvPicPr>
          <p:cNvPr id="268" name="Google Shape;268;ge96f536a00_0_13"/>
          <p:cNvPicPr preferRelativeResize="0"/>
          <p:nvPr/>
        </p:nvPicPr>
        <p:blipFill>
          <a:blip r:embed="rId6">
            <a:alphaModFix/>
          </a:blip>
          <a:stretch>
            <a:fillRect/>
          </a:stretch>
        </p:blipFill>
        <p:spPr>
          <a:xfrm>
            <a:off x="1128850" y="1480825"/>
            <a:ext cx="2964751" cy="31737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72" name="Shape 272"/>
        <p:cNvGrpSpPr/>
        <p:nvPr/>
      </p:nvGrpSpPr>
      <p:grpSpPr>
        <a:xfrm>
          <a:off x="0" y="0"/>
          <a:ext cx="0" cy="0"/>
          <a:chOff x="0" y="0"/>
          <a:chExt cx="0" cy="0"/>
        </a:xfrm>
      </p:grpSpPr>
      <p:sp>
        <p:nvSpPr>
          <p:cNvPr id="273" name="Google Shape;273;gf25b3d98b3_1_55"/>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3000">
                <a:solidFill>
                  <a:srgbClr val="E83464"/>
                </a:solidFill>
              </a:rPr>
              <a:t>Layout</a:t>
            </a:r>
            <a:r>
              <a:rPr b="1" lang="es" sz="3000">
                <a:solidFill>
                  <a:srgbClr val="E83464"/>
                </a:solidFill>
              </a:rPr>
              <a:t>: Column</a:t>
            </a:r>
            <a:endParaRPr b="1" sz="3000">
              <a:solidFill>
                <a:srgbClr val="E83464"/>
              </a:solidFil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274" name="Google Shape;274;gf25b3d98b3_1_55"/>
          <p:cNvSpPr txBox="1"/>
          <p:nvPr/>
        </p:nvSpPr>
        <p:spPr>
          <a:xfrm>
            <a:off x="1059325" y="1857925"/>
            <a:ext cx="4949700" cy="218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300">
                <a:solidFill>
                  <a:srgbClr val="375FA9"/>
                </a:solidFill>
              </a:rPr>
              <a:t>Column distribuye a sus hijos a lo largo de su eje principal (verticalmente).</a:t>
            </a:r>
            <a:endParaRPr sz="1300">
              <a:solidFill>
                <a:srgbClr val="375FA9"/>
              </a:solidFill>
            </a:endParaRPr>
          </a:p>
          <a:p>
            <a:pPr indent="0" lvl="0" marL="0" rtl="0" algn="just">
              <a:spcBef>
                <a:spcPts val="0"/>
              </a:spcBef>
              <a:spcAft>
                <a:spcPts val="0"/>
              </a:spcAft>
              <a:buNone/>
            </a:pPr>
            <a:r>
              <a:t/>
            </a:r>
            <a:endParaRPr sz="1300">
              <a:solidFill>
                <a:srgbClr val="375FA9"/>
              </a:solidFill>
            </a:endParaRPr>
          </a:p>
          <a:p>
            <a:pPr indent="0" lvl="0" marL="0" rtl="0" algn="just">
              <a:spcBef>
                <a:spcPts val="0"/>
              </a:spcBef>
              <a:spcAft>
                <a:spcPts val="0"/>
              </a:spcAft>
              <a:buNone/>
            </a:pPr>
            <a:r>
              <a:rPr lang="es" sz="1300">
                <a:solidFill>
                  <a:srgbClr val="375FA9"/>
                </a:solidFill>
              </a:rPr>
              <a:t>El widget de columna no permite desplazamiento y en general se considera un error tener más hijos en una columna de los que caben en el espacio disponible.</a:t>
            </a:r>
            <a:endParaRPr sz="1300">
              <a:solidFill>
                <a:srgbClr val="375FA9"/>
              </a:solidFill>
            </a:endParaRPr>
          </a:p>
          <a:p>
            <a:pPr indent="0" lvl="0" marL="0" rtl="0" algn="just">
              <a:spcBef>
                <a:spcPts val="0"/>
              </a:spcBef>
              <a:spcAft>
                <a:spcPts val="0"/>
              </a:spcAft>
              <a:buNone/>
            </a:pPr>
            <a:r>
              <a:t/>
            </a:r>
            <a:endParaRPr sz="1300">
              <a:solidFill>
                <a:srgbClr val="375FA9"/>
              </a:solidFill>
            </a:endParaRPr>
          </a:p>
          <a:p>
            <a:pPr indent="0" lvl="0" marL="0" rtl="0" algn="just">
              <a:spcBef>
                <a:spcPts val="0"/>
              </a:spcBef>
              <a:spcAft>
                <a:spcPts val="0"/>
              </a:spcAft>
              <a:buNone/>
            </a:pPr>
            <a:r>
              <a:rPr lang="es" sz="1300">
                <a:solidFill>
                  <a:srgbClr val="375FA9"/>
                </a:solidFill>
              </a:rPr>
              <a:t>Si tiene una lista de widgets y desea que puedan desplazarse si no hay suficiente espacio, considere usar un ListView.</a:t>
            </a:r>
            <a:endParaRPr sz="1300">
              <a:solidFill>
                <a:srgbClr val="375FA9"/>
              </a:solidFill>
            </a:endParaRPr>
          </a:p>
          <a:p>
            <a:pPr indent="0" lvl="0" marL="0" rtl="0" algn="just">
              <a:spcBef>
                <a:spcPts val="0"/>
              </a:spcBef>
              <a:spcAft>
                <a:spcPts val="0"/>
              </a:spcAft>
              <a:buNone/>
            </a:pPr>
            <a:r>
              <a:t/>
            </a:r>
            <a:endParaRPr sz="1300">
              <a:solidFill>
                <a:srgbClr val="375FA9"/>
              </a:solidFill>
            </a:endParaRPr>
          </a:p>
        </p:txBody>
      </p:sp>
      <p:pic>
        <p:nvPicPr>
          <p:cNvPr id="275" name="Google Shape;275;gf25b3d98b3_1_55"/>
          <p:cNvPicPr preferRelativeResize="0"/>
          <p:nvPr/>
        </p:nvPicPr>
        <p:blipFill>
          <a:blip r:embed="rId4">
            <a:alphaModFix/>
          </a:blip>
          <a:stretch>
            <a:fillRect/>
          </a:stretch>
        </p:blipFill>
        <p:spPr>
          <a:xfrm>
            <a:off x="6309077" y="1214650"/>
            <a:ext cx="1995150" cy="2889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79" name="Shape 279"/>
        <p:cNvGrpSpPr/>
        <p:nvPr/>
      </p:nvGrpSpPr>
      <p:grpSpPr>
        <a:xfrm>
          <a:off x="0" y="0"/>
          <a:ext cx="0" cy="0"/>
          <a:chOff x="0" y="0"/>
          <a:chExt cx="0" cy="0"/>
        </a:xfrm>
      </p:grpSpPr>
      <p:sp>
        <p:nvSpPr>
          <p:cNvPr id="280" name="Google Shape;280;gf25b3d98b3_1_49"/>
          <p:cNvSpPr txBox="1"/>
          <p:nvPr/>
        </p:nvSpPr>
        <p:spPr>
          <a:xfrm>
            <a:off x="934178" y="624524"/>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3000">
                <a:solidFill>
                  <a:srgbClr val="E83464"/>
                </a:solidFill>
              </a:rPr>
              <a:t> Widgets de layout: Column</a:t>
            </a:r>
            <a:endParaRPr b="1" sz="3000">
              <a:solidFill>
                <a:srgbClr val="E83464"/>
              </a:solidFil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pic>
        <p:nvPicPr>
          <p:cNvPr id="281" name="Google Shape;281;gf25b3d98b3_1_49"/>
          <p:cNvPicPr preferRelativeResize="0"/>
          <p:nvPr/>
        </p:nvPicPr>
        <p:blipFill>
          <a:blip r:embed="rId4">
            <a:alphaModFix/>
          </a:blip>
          <a:stretch>
            <a:fillRect/>
          </a:stretch>
        </p:blipFill>
        <p:spPr>
          <a:xfrm>
            <a:off x="5325052" y="1584550"/>
            <a:ext cx="1995150" cy="2889775"/>
          </a:xfrm>
          <a:prstGeom prst="rect">
            <a:avLst/>
          </a:prstGeom>
          <a:noFill/>
          <a:ln>
            <a:noFill/>
          </a:ln>
        </p:spPr>
      </p:pic>
      <p:pic>
        <p:nvPicPr>
          <p:cNvPr id="282" name="Google Shape;282;gf25b3d98b3_1_49"/>
          <p:cNvPicPr preferRelativeResize="0"/>
          <p:nvPr/>
        </p:nvPicPr>
        <p:blipFill>
          <a:blip r:embed="rId5">
            <a:alphaModFix/>
          </a:blip>
          <a:stretch>
            <a:fillRect/>
          </a:stretch>
        </p:blipFill>
        <p:spPr>
          <a:xfrm>
            <a:off x="1086700" y="1518275"/>
            <a:ext cx="2775750" cy="33561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86" name="Shape 286"/>
        <p:cNvGrpSpPr/>
        <p:nvPr/>
      </p:nvGrpSpPr>
      <p:grpSpPr>
        <a:xfrm>
          <a:off x="0" y="0"/>
          <a:ext cx="0" cy="0"/>
          <a:chOff x="0" y="0"/>
          <a:chExt cx="0" cy="0"/>
        </a:xfrm>
      </p:grpSpPr>
      <p:sp>
        <p:nvSpPr>
          <p:cNvPr id="287" name="Google Shape;287;gf25b3d98b3_1_64"/>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3000">
                <a:solidFill>
                  <a:srgbClr val="E83464"/>
                </a:solidFill>
              </a:rPr>
              <a:t>Layout: Row</a:t>
            </a:r>
            <a:endParaRPr b="1" sz="3000">
              <a:solidFill>
                <a:srgbClr val="E83464"/>
              </a:solidFil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288" name="Google Shape;288;gf25b3d98b3_1_64"/>
          <p:cNvSpPr txBox="1"/>
          <p:nvPr/>
        </p:nvSpPr>
        <p:spPr>
          <a:xfrm>
            <a:off x="1059325" y="1857925"/>
            <a:ext cx="4949700" cy="218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300">
                <a:solidFill>
                  <a:srgbClr val="375FA9"/>
                </a:solidFill>
              </a:rPr>
              <a:t>Row </a:t>
            </a:r>
            <a:r>
              <a:rPr lang="es" sz="1300">
                <a:solidFill>
                  <a:srgbClr val="375FA9"/>
                </a:solidFill>
              </a:rPr>
              <a:t>distribuye a sus hijos a lo largo de su eje principal (horizontalmente).</a:t>
            </a:r>
            <a:endParaRPr sz="1300">
              <a:solidFill>
                <a:srgbClr val="375FA9"/>
              </a:solidFill>
            </a:endParaRPr>
          </a:p>
          <a:p>
            <a:pPr indent="0" lvl="0" marL="0" rtl="0" algn="just">
              <a:spcBef>
                <a:spcPts val="0"/>
              </a:spcBef>
              <a:spcAft>
                <a:spcPts val="0"/>
              </a:spcAft>
              <a:buNone/>
            </a:pPr>
            <a:r>
              <a:t/>
            </a:r>
            <a:endParaRPr sz="1300">
              <a:solidFill>
                <a:srgbClr val="375FA9"/>
              </a:solidFill>
            </a:endParaRPr>
          </a:p>
          <a:p>
            <a:pPr indent="0" lvl="0" marL="0" rtl="0" algn="just">
              <a:spcBef>
                <a:spcPts val="0"/>
              </a:spcBef>
              <a:spcAft>
                <a:spcPts val="0"/>
              </a:spcAft>
              <a:buNone/>
            </a:pPr>
            <a:r>
              <a:rPr lang="es" sz="1300">
                <a:solidFill>
                  <a:srgbClr val="375FA9"/>
                </a:solidFill>
              </a:rPr>
              <a:t>El widget de fila no permite desplazamiento y en general se considera un error tener más hijos en una fila de los que caben en el espacio disponible, al igual que en la columna.</a:t>
            </a:r>
            <a:endParaRPr sz="1300">
              <a:solidFill>
                <a:srgbClr val="375FA9"/>
              </a:solidFill>
            </a:endParaRPr>
          </a:p>
          <a:p>
            <a:pPr indent="0" lvl="0" marL="0" rtl="0" algn="just">
              <a:spcBef>
                <a:spcPts val="0"/>
              </a:spcBef>
              <a:spcAft>
                <a:spcPts val="0"/>
              </a:spcAft>
              <a:buNone/>
            </a:pPr>
            <a:r>
              <a:t/>
            </a:r>
            <a:endParaRPr sz="1300">
              <a:solidFill>
                <a:srgbClr val="375FA9"/>
              </a:solidFill>
            </a:endParaRPr>
          </a:p>
          <a:p>
            <a:pPr indent="0" lvl="0" marL="0" rtl="0" algn="just">
              <a:spcBef>
                <a:spcPts val="0"/>
              </a:spcBef>
              <a:spcAft>
                <a:spcPts val="0"/>
              </a:spcAft>
              <a:buNone/>
            </a:pPr>
            <a:r>
              <a:rPr lang="es" sz="1300">
                <a:solidFill>
                  <a:srgbClr val="375FA9"/>
                </a:solidFill>
              </a:rPr>
              <a:t>Si tiene una lista de widgets y desea que puedan desplazarse si no hay suficiente espacio, considere usar un ListView.</a:t>
            </a:r>
            <a:endParaRPr sz="1300">
              <a:solidFill>
                <a:srgbClr val="375FA9"/>
              </a:solidFill>
            </a:endParaRPr>
          </a:p>
          <a:p>
            <a:pPr indent="0" lvl="0" marL="0" rtl="0" algn="just">
              <a:spcBef>
                <a:spcPts val="0"/>
              </a:spcBef>
              <a:spcAft>
                <a:spcPts val="0"/>
              </a:spcAft>
              <a:buNone/>
            </a:pPr>
            <a:r>
              <a:t/>
            </a:r>
            <a:endParaRPr sz="1300">
              <a:solidFill>
                <a:srgbClr val="375FA9"/>
              </a:solidFill>
            </a:endParaRPr>
          </a:p>
        </p:txBody>
      </p:sp>
      <p:pic>
        <p:nvPicPr>
          <p:cNvPr id="289" name="Google Shape;289;gf25b3d98b3_1_64"/>
          <p:cNvPicPr preferRelativeResize="0"/>
          <p:nvPr/>
        </p:nvPicPr>
        <p:blipFill>
          <a:blip r:embed="rId4">
            <a:alphaModFix/>
          </a:blip>
          <a:stretch>
            <a:fillRect/>
          </a:stretch>
        </p:blipFill>
        <p:spPr>
          <a:xfrm>
            <a:off x="6581250" y="963275"/>
            <a:ext cx="1693775" cy="29657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293" name="Shape 293"/>
        <p:cNvGrpSpPr/>
        <p:nvPr/>
      </p:nvGrpSpPr>
      <p:grpSpPr>
        <a:xfrm>
          <a:off x="0" y="0"/>
          <a:ext cx="0" cy="0"/>
          <a:chOff x="0" y="0"/>
          <a:chExt cx="0" cy="0"/>
        </a:xfrm>
      </p:grpSpPr>
      <p:sp>
        <p:nvSpPr>
          <p:cNvPr id="294" name="Google Shape;294;ge96f536a00_0_70"/>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3000">
                <a:solidFill>
                  <a:srgbClr val="E83464"/>
                </a:solidFill>
              </a:rPr>
              <a:t> Widgets de layout: Row</a:t>
            </a:r>
            <a:endParaRPr b="1" sz="3000">
              <a:solidFill>
                <a:srgbClr val="E83464"/>
              </a:solidFil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pic>
        <p:nvPicPr>
          <p:cNvPr id="295" name="Google Shape;295;ge96f536a00_0_70"/>
          <p:cNvPicPr preferRelativeResize="0"/>
          <p:nvPr/>
        </p:nvPicPr>
        <p:blipFill>
          <a:blip r:embed="rId4">
            <a:alphaModFix/>
          </a:blip>
          <a:stretch>
            <a:fillRect/>
          </a:stretch>
        </p:blipFill>
        <p:spPr>
          <a:xfrm>
            <a:off x="4351225" y="1467900"/>
            <a:ext cx="1828774" cy="3202124"/>
          </a:xfrm>
          <a:prstGeom prst="rect">
            <a:avLst/>
          </a:prstGeom>
          <a:noFill/>
          <a:ln>
            <a:noFill/>
          </a:ln>
        </p:spPr>
      </p:pic>
      <p:pic>
        <p:nvPicPr>
          <p:cNvPr id="296" name="Google Shape;296;ge96f536a00_0_70"/>
          <p:cNvPicPr preferRelativeResize="0"/>
          <p:nvPr/>
        </p:nvPicPr>
        <p:blipFill>
          <a:blip r:embed="rId5">
            <a:alphaModFix/>
          </a:blip>
          <a:stretch>
            <a:fillRect/>
          </a:stretch>
        </p:blipFill>
        <p:spPr>
          <a:xfrm>
            <a:off x="1125250" y="1467900"/>
            <a:ext cx="2515651" cy="347932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00" name="Shape 300"/>
        <p:cNvGrpSpPr/>
        <p:nvPr/>
      </p:nvGrpSpPr>
      <p:grpSpPr>
        <a:xfrm>
          <a:off x="0" y="0"/>
          <a:ext cx="0" cy="0"/>
          <a:chOff x="0" y="0"/>
          <a:chExt cx="0" cy="0"/>
        </a:xfrm>
      </p:grpSpPr>
      <p:sp>
        <p:nvSpPr>
          <p:cNvPr id="301" name="Google Shape;301;gf25b3d98b3_1_71"/>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3000">
                <a:solidFill>
                  <a:srgbClr val="E83464"/>
                </a:solidFill>
              </a:rPr>
              <a:t>Layout: ListView</a:t>
            </a:r>
            <a:endParaRPr b="1" sz="3000">
              <a:solidFill>
                <a:srgbClr val="E83464"/>
              </a:solidFil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302" name="Google Shape;302;gf25b3d98b3_1_71"/>
          <p:cNvSpPr txBox="1"/>
          <p:nvPr/>
        </p:nvSpPr>
        <p:spPr>
          <a:xfrm>
            <a:off x="1059325" y="1857925"/>
            <a:ext cx="4949700" cy="1585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300">
                <a:solidFill>
                  <a:srgbClr val="375FA9"/>
                </a:solidFill>
              </a:rPr>
              <a:t>ListView es una lista desplazable de widgets organizados linealmente.</a:t>
            </a:r>
            <a:endParaRPr sz="1300">
              <a:solidFill>
                <a:srgbClr val="375FA9"/>
              </a:solidFill>
            </a:endParaRPr>
          </a:p>
          <a:p>
            <a:pPr indent="0" lvl="0" marL="0" rtl="0" algn="just">
              <a:spcBef>
                <a:spcPts val="0"/>
              </a:spcBef>
              <a:spcAft>
                <a:spcPts val="0"/>
              </a:spcAft>
              <a:buNone/>
            </a:pPr>
            <a:r>
              <a:t/>
            </a:r>
            <a:endParaRPr sz="1300">
              <a:solidFill>
                <a:srgbClr val="375FA9"/>
              </a:solidFill>
            </a:endParaRPr>
          </a:p>
          <a:p>
            <a:pPr indent="0" lvl="0" marL="0" rtl="0" algn="just">
              <a:spcBef>
                <a:spcPts val="0"/>
              </a:spcBef>
              <a:spcAft>
                <a:spcPts val="0"/>
              </a:spcAft>
              <a:buNone/>
            </a:pPr>
            <a:r>
              <a:rPr lang="es" sz="1300">
                <a:solidFill>
                  <a:srgbClr val="375FA9"/>
                </a:solidFill>
              </a:rPr>
              <a:t>ListView es el widget de desplazamiento más utilizado. Muestra sus hijos uno tras otro en la dirección de desplazamiento. En el eje transversal, se requiere que los niños llenen el ListView.</a:t>
            </a:r>
            <a:endParaRPr sz="1300">
              <a:solidFill>
                <a:srgbClr val="375FA9"/>
              </a:solidFill>
            </a:endParaRPr>
          </a:p>
          <a:p>
            <a:pPr indent="0" lvl="0" marL="0" rtl="0" algn="just">
              <a:spcBef>
                <a:spcPts val="0"/>
              </a:spcBef>
              <a:spcAft>
                <a:spcPts val="0"/>
              </a:spcAft>
              <a:buNone/>
            </a:pPr>
            <a:r>
              <a:t/>
            </a:r>
            <a:endParaRPr sz="1300">
              <a:solidFill>
                <a:srgbClr val="375FA9"/>
              </a:solidFill>
            </a:endParaRPr>
          </a:p>
        </p:txBody>
      </p:sp>
      <p:pic>
        <p:nvPicPr>
          <p:cNvPr id="303" name="Google Shape;303;gf25b3d98b3_1_71"/>
          <p:cNvPicPr preferRelativeResize="0"/>
          <p:nvPr/>
        </p:nvPicPr>
        <p:blipFill>
          <a:blip r:embed="rId4">
            <a:alphaModFix/>
          </a:blip>
          <a:stretch>
            <a:fillRect/>
          </a:stretch>
        </p:blipFill>
        <p:spPr>
          <a:xfrm>
            <a:off x="6581250" y="963275"/>
            <a:ext cx="1768750" cy="2825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48" name="Shape 148"/>
        <p:cNvGrpSpPr/>
        <p:nvPr/>
      </p:nvGrpSpPr>
      <p:grpSpPr>
        <a:xfrm>
          <a:off x="0" y="0"/>
          <a:ext cx="0" cy="0"/>
          <a:chOff x="0" y="0"/>
          <a:chExt cx="0" cy="0"/>
        </a:xfrm>
      </p:grpSpPr>
      <p:sp>
        <p:nvSpPr>
          <p:cNvPr id="149" name="Google Shape;149;p2"/>
          <p:cNvSpPr txBox="1"/>
          <p:nvPr>
            <p:ph type="ctrTitle"/>
          </p:nvPr>
        </p:nvSpPr>
        <p:spPr>
          <a:xfrm>
            <a:off x="1260750" y="1148353"/>
            <a:ext cx="6622500" cy="2777700"/>
          </a:xfrm>
          <a:prstGeom prst="rect">
            <a:avLst/>
          </a:prstGeom>
          <a:no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SzPts val="3800"/>
              <a:buNone/>
            </a:pPr>
            <a:r>
              <a:rPr b="1" lang="es" sz="3300">
                <a:solidFill>
                  <a:srgbClr val="3C63AB"/>
                </a:solidFill>
                <a:latin typeface="Arial"/>
                <a:ea typeface="Arial"/>
                <a:cs typeface="Arial"/>
                <a:sym typeface="Arial"/>
              </a:rPr>
              <a:t>Sesión </a:t>
            </a:r>
            <a:r>
              <a:rPr b="1" lang="es" sz="3300">
                <a:solidFill>
                  <a:srgbClr val="3C63AB"/>
                </a:solidFill>
              </a:rPr>
              <a:t>3</a:t>
            </a:r>
            <a:r>
              <a:rPr b="1" lang="es" sz="3300">
                <a:solidFill>
                  <a:srgbClr val="3C63AB"/>
                </a:solidFill>
                <a:latin typeface="Arial"/>
                <a:ea typeface="Arial"/>
                <a:cs typeface="Arial"/>
                <a:sym typeface="Arial"/>
              </a:rPr>
              <a:t>: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3500">
                <a:solidFill>
                  <a:srgbClr val="E83464"/>
                </a:solidFill>
              </a:rPr>
              <a:t>Diseño de interfaces en Flutter: Widgets sin estado</a:t>
            </a:r>
            <a:endParaRPr b="1" sz="2800">
              <a:solidFill>
                <a:srgbClr val="E83464"/>
              </a:solidFill>
            </a:endParaRPr>
          </a:p>
          <a:p>
            <a:pPr indent="0" lvl="0" marL="0" rtl="0" algn="ctr">
              <a:lnSpc>
                <a:spcPct val="85000"/>
              </a:lnSpc>
              <a:spcBef>
                <a:spcPts val="0"/>
              </a:spcBef>
              <a:spcAft>
                <a:spcPts val="0"/>
              </a:spcAft>
              <a:buSzPts val="3800"/>
              <a:buNone/>
            </a:pPr>
            <a:r>
              <a:t/>
            </a:r>
            <a:endParaRPr b="1" sz="3500">
              <a:solidFill>
                <a:srgbClr val="E83464"/>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07" name="Shape 307"/>
        <p:cNvGrpSpPr/>
        <p:nvPr/>
      </p:nvGrpSpPr>
      <p:grpSpPr>
        <a:xfrm>
          <a:off x="0" y="0"/>
          <a:ext cx="0" cy="0"/>
          <a:chOff x="0" y="0"/>
          <a:chExt cx="0" cy="0"/>
        </a:xfrm>
      </p:grpSpPr>
      <p:sp>
        <p:nvSpPr>
          <p:cNvPr id="308" name="Google Shape;308;ge96f536a00_0_87"/>
          <p:cNvSpPr txBox="1"/>
          <p:nvPr/>
        </p:nvSpPr>
        <p:spPr>
          <a:xfrm>
            <a:off x="845553" y="761099"/>
            <a:ext cx="7543800" cy="1088100"/>
          </a:xfrm>
          <a:prstGeom prst="rect">
            <a:avLst/>
          </a:prstGeom>
          <a:noFill/>
          <a:ln>
            <a:noFill/>
          </a:ln>
        </p:spPr>
        <p:txBody>
          <a:bodyPr anchorCtr="0" anchor="b" bIns="34275" lIns="68575" spcFirstLastPara="1" rIns="68575" wrap="square" tIns="34275">
            <a:noAutofit/>
          </a:bodyPr>
          <a:lstStyle/>
          <a:p>
            <a:pPr indent="0" lvl="0" marL="0" marR="0" rtl="0" algn="just">
              <a:lnSpc>
                <a:spcPct val="85000"/>
              </a:lnSpc>
              <a:spcBef>
                <a:spcPts val="0"/>
              </a:spcBef>
              <a:spcAft>
                <a:spcPts val="0"/>
              </a:spcAft>
              <a:buClr>
                <a:srgbClr val="000000"/>
              </a:buClr>
              <a:buSzPts val="3000"/>
              <a:buFont typeface="Arial"/>
              <a:buNone/>
            </a:pPr>
            <a:r>
              <a:rPr b="1" lang="es" sz="3000">
                <a:solidFill>
                  <a:srgbClr val="E83464"/>
                </a:solidFill>
              </a:rPr>
              <a:t> Widgets de layout: </a:t>
            </a:r>
            <a:r>
              <a:rPr b="1" lang="es" sz="3000">
                <a:solidFill>
                  <a:srgbClr val="E83464"/>
                </a:solidFill>
              </a:rPr>
              <a:t>ListView</a:t>
            </a:r>
            <a:endParaRPr b="1" sz="3000">
              <a:solidFill>
                <a:srgbClr val="E83464"/>
              </a:solidFill>
            </a:endParaRPr>
          </a:p>
          <a:p>
            <a:pPr indent="0" lvl="0" marL="0" marR="0" rtl="0" algn="l">
              <a:lnSpc>
                <a:spcPct val="85000"/>
              </a:lnSpc>
              <a:spcBef>
                <a:spcPts val="0"/>
              </a:spcBef>
              <a:spcAft>
                <a:spcPts val="0"/>
              </a:spcAft>
              <a:buClr>
                <a:srgbClr val="000000"/>
              </a:buClr>
              <a:buSzPts val="3000"/>
              <a:buFont typeface="Arial"/>
              <a:buNone/>
            </a:pPr>
            <a:r>
              <a:t/>
            </a:r>
            <a:endParaRPr b="1" i="0" sz="3000" u="none" cap="none" strike="noStrike">
              <a:solidFill>
                <a:srgbClr val="E83464"/>
              </a:solidFill>
            </a:endParaRPr>
          </a:p>
        </p:txBody>
      </p:sp>
      <p:pic>
        <p:nvPicPr>
          <p:cNvPr id="309" name="Google Shape;309;ge96f536a00_0_87"/>
          <p:cNvPicPr preferRelativeResize="0"/>
          <p:nvPr/>
        </p:nvPicPr>
        <p:blipFill>
          <a:blip r:embed="rId4">
            <a:alphaModFix/>
          </a:blip>
          <a:stretch>
            <a:fillRect/>
          </a:stretch>
        </p:blipFill>
        <p:spPr>
          <a:xfrm>
            <a:off x="6139475" y="1488625"/>
            <a:ext cx="1768750" cy="2825475"/>
          </a:xfrm>
          <a:prstGeom prst="rect">
            <a:avLst/>
          </a:prstGeom>
          <a:noFill/>
          <a:ln>
            <a:noFill/>
          </a:ln>
        </p:spPr>
      </p:pic>
      <p:pic>
        <p:nvPicPr>
          <p:cNvPr id="310" name="Google Shape;310;ge96f536a00_0_87"/>
          <p:cNvPicPr preferRelativeResize="0"/>
          <p:nvPr/>
        </p:nvPicPr>
        <p:blipFill>
          <a:blip r:embed="rId5">
            <a:alphaModFix/>
          </a:blip>
          <a:stretch>
            <a:fillRect/>
          </a:stretch>
        </p:blipFill>
        <p:spPr>
          <a:xfrm>
            <a:off x="1558675" y="1558525"/>
            <a:ext cx="3469249" cy="32477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14" name="Shape 314"/>
        <p:cNvGrpSpPr/>
        <p:nvPr/>
      </p:nvGrpSpPr>
      <p:grpSpPr>
        <a:xfrm>
          <a:off x="0" y="0"/>
          <a:ext cx="0" cy="0"/>
          <a:chOff x="0" y="0"/>
          <a:chExt cx="0" cy="0"/>
        </a:xfrm>
      </p:grpSpPr>
      <p:sp>
        <p:nvSpPr>
          <p:cNvPr id="315" name="Google Shape;315;gf25b3d98b3_1_80"/>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3000">
                <a:solidFill>
                  <a:srgbClr val="E83464"/>
                </a:solidFill>
              </a:rPr>
              <a:t>Layout: ListView.builder()</a:t>
            </a:r>
            <a:endParaRPr b="1" sz="3000">
              <a:solidFill>
                <a:srgbClr val="E83464"/>
              </a:solidFil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316" name="Google Shape;316;gf25b3d98b3_1_80"/>
          <p:cNvSpPr txBox="1"/>
          <p:nvPr/>
        </p:nvSpPr>
        <p:spPr>
          <a:xfrm>
            <a:off x="1059325" y="1857925"/>
            <a:ext cx="4949700" cy="1785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300">
                <a:solidFill>
                  <a:srgbClr val="375FA9"/>
                </a:solidFill>
              </a:rPr>
              <a:t>Este </a:t>
            </a:r>
            <a:r>
              <a:rPr lang="es" sz="1300">
                <a:solidFill>
                  <a:srgbClr val="375FA9"/>
                </a:solidFill>
              </a:rPr>
              <a:t>método</a:t>
            </a:r>
            <a:r>
              <a:rPr lang="es" sz="1300">
                <a:solidFill>
                  <a:srgbClr val="375FA9"/>
                </a:solidFill>
              </a:rPr>
              <a:t> de ListView crea una </a:t>
            </a:r>
            <a:r>
              <a:rPr lang="es" sz="1300">
                <a:solidFill>
                  <a:srgbClr val="375FA9"/>
                </a:solidFill>
              </a:rPr>
              <a:t>lista </a:t>
            </a:r>
            <a:r>
              <a:rPr lang="es" sz="1300">
                <a:solidFill>
                  <a:srgbClr val="375FA9"/>
                </a:solidFill>
              </a:rPr>
              <a:t>desplazable de widgets que se crean a pedido.</a:t>
            </a:r>
            <a:endParaRPr sz="1300">
              <a:solidFill>
                <a:srgbClr val="375FA9"/>
              </a:solidFill>
            </a:endParaRPr>
          </a:p>
          <a:p>
            <a:pPr indent="0" lvl="0" marL="0" rtl="0" algn="just">
              <a:spcBef>
                <a:spcPts val="0"/>
              </a:spcBef>
              <a:spcAft>
                <a:spcPts val="0"/>
              </a:spcAft>
              <a:buNone/>
            </a:pPr>
            <a:r>
              <a:t/>
            </a:r>
            <a:endParaRPr sz="1300">
              <a:solidFill>
                <a:srgbClr val="375FA9"/>
              </a:solidFill>
            </a:endParaRPr>
          </a:p>
          <a:p>
            <a:pPr indent="0" lvl="0" marL="0" rtl="0" algn="just">
              <a:spcBef>
                <a:spcPts val="0"/>
              </a:spcBef>
              <a:spcAft>
                <a:spcPts val="0"/>
              </a:spcAft>
              <a:buNone/>
            </a:pPr>
            <a:r>
              <a:rPr lang="es" sz="1300">
                <a:solidFill>
                  <a:srgbClr val="375FA9"/>
                </a:solidFill>
              </a:rPr>
              <a:t>Este constructor es apropiado para listas con un número grande (o infinito) de hijos porque el constructor se llama solo para aquellos hijos que son realmente visibles.</a:t>
            </a:r>
            <a:endParaRPr sz="1300">
              <a:solidFill>
                <a:srgbClr val="375FA9"/>
              </a:solidFill>
            </a:endParaRPr>
          </a:p>
          <a:p>
            <a:pPr indent="0" lvl="0" marL="0" rtl="0" algn="just">
              <a:spcBef>
                <a:spcPts val="0"/>
              </a:spcBef>
              <a:spcAft>
                <a:spcPts val="0"/>
              </a:spcAft>
              <a:buNone/>
            </a:pPr>
            <a:r>
              <a:t/>
            </a:r>
            <a:endParaRPr sz="1300">
              <a:solidFill>
                <a:srgbClr val="375FA9"/>
              </a:solidFill>
            </a:endParaRPr>
          </a:p>
          <a:p>
            <a:pPr indent="0" lvl="0" marL="0" rtl="0" algn="just">
              <a:spcBef>
                <a:spcPts val="0"/>
              </a:spcBef>
              <a:spcAft>
                <a:spcPts val="0"/>
              </a:spcAft>
              <a:buNone/>
            </a:pPr>
            <a:r>
              <a:t/>
            </a:r>
            <a:endParaRPr sz="1300">
              <a:solidFill>
                <a:srgbClr val="375FA9"/>
              </a:solidFill>
            </a:endParaRPr>
          </a:p>
        </p:txBody>
      </p:sp>
      <p:pic>
        <p:nvPicPr>
          <p:cNvPr id="317" name="Google Shape;317;gf25b3d98b3_1_80"/>
          <p:cNvPicPr preferRelativeResize="0"/>
          <p:nvPr/>
        </p:nvPicPr>
        <p:blipFill>
          <a:blip r:embed="rId4">
            <a:alphaModFix/>
          </a:blip>
          <a:stretch>
            <a:fillRect/>
          </a:stretch>
        </p:blipFill>
        <p:spPr>
          <a:xfrm>
            <a:off x="6581250" y="963275"/>
            <a:ext cx="1768750" cy="2825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21" name="Shape 321"/>
        <p:cNvGrpSpPr/>
        <p:nvPr/>
      </p:nvGrpSpPr>
      <p:grpSpPr>
        <a:xfrm>
          <a:off x="0" y="0"/>
          <a:ext cx="0" cy="0"/>
          <a:chOff x="0" y="0"/>
          <a:chExt cx="0" cy="0"/>
        </a:xfrm>
      </p:grpSpPr>
      <p:sp>
        <p:nvSpPr>
          <p:cNvPr id="322" name="Google Shape;322;ge96f536a00_0_99"/>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just">
              <a:lnSpc>
                <a:spcPct val="85000"/>
              </a:lnSpc>
              <a:spcBef>
                <a:spcPts val="0"/>
              </a:spcBef>
              <a:spcAft>
                <a:spcPts val="0"/>
              </a:spcAft>
              <a:buClr>
                <a:srgbClr val="000000"/>
              </a:buClr>
              <a:buSzPts val="3000"/>
              <a:buFont typeface="Arial"/>
              <a:buNone/>
            </a:pPr>
            <a:r>
              <a:rPr b="1" lang="es" sz="3000">
                <a:solidFill>
                  <a:srgbClr val="E83464"/>
                </a:solidFill>
              </a:rPr>
              <a:t> Widgets de layout: ListView builder </a:t>
            </a:r>
            <a:endParaRPr b="1" sz="3000">
              <a:solidFill>
                <a:srgbClr val="E83464"/>
              </a:solidFill>
            </a:endParaRPr>
          </a:p>
          <a:p>
            <a:pPr indent="0" lvl="0" marL="0" marR="0" rtl="0" algn="l">
              <a:lnSpc>
                <a:spcPct val="85000"/>
              </a:lnSpc>
              <a:spcBef>
                <a:spcPts val="0"/>
              </a:spcBef>
              <a:spcAft>
                <a:spcPts val="0"/>
              </a:spcAft>
              <a:buClr>
                <a:srgbClr val="000000"/>
              </a:buClr>
              <a:buSzPts val="3000"/>
              <a:buFont typeface="Arial"/>
              <a:buNone/>
            </a:pPr>
            <a:r>
              <a:t/>
            </a:r>
            <a:endParaRPr b="1" i="0" sz="3000" u="none" cap="none" strike="noStrike">
              <a:solidFill>
                <a:srgbClr val="E83464"/>
              </a:solidFill>
            </a:endParaRPr>
          </a:p>
        </p:txBody>
      </p:sp>
      <p:pic>
        <p:nvPicPr>
          <p:cNvPr id="323" name="Google Shape;323;ge96f536a00_0_99"/>
          <p:cNvPicPr preferRelativeResize="0"/>
          <p:nvPr/>
        </p:nvPicPr>
        <p:blipFill rotWithShape="1">
          <a:blip r:embed="rId4">
            <a:alphaModFix/>
          </a:blip>
          <a:srcRect b="0" l="61301" r="0" t="0"/>
          <a:stretch/>
        </p:blipFill>
        <p:spPr>
          <a:xfrm>
            <a:off x="5259100" y="1308200"/>
            <a:ext cx="2103574" cy="3252175"/>
          </a:xfrm>
          <a:prstGeom prst="rect">
            <a:avLst/>
          </a:prstGeom>
          <a:noFill/>
          <a:ln>
            <a:noFill/>
          </a:ln>
        </p:spPr>
      </p:pic>
      <p:pic>
        <p:nvPicPr>
          <p:cNvPr id="324" name="Google Shape;324;ge96f536a00_0_99"/>
          <p:cNvPicPr preferRelativeResize="0"/>
          <p:nvPr/>
        </p:nvPicPr>
        <p:blipFill>
          <a:blip r:embed="rId5">
            <a:alphaModFix/>
          </a:blip>
          <a:stretch>
            <a:fillRect/>
          </a:stretch>
        </p:blipFill>
        <p:spPr>
          <a:xfrm>
            <a:off x="1115600" y="1401101"/>
            <a:ext cx="4042850" cy="2750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28" name="Shape 328"/>
        <p:cNvGrpSpPr/>
        <p:nvPr/>
      </p:nvGrpSpPr>
      <p:grpSpPr>
        <a:xfrm>
          <a:off x="0" y="0"/>
          <a:ext cx="0" cy="0"/>
          <a:chOff x="0" y="0"/>
          <a:chExt cx="0" cy="0"/>
        </a:xfrm>
      </p:grpSpPr>
      <p:sp>
        <p:nvSpPr>
          <p:cNvPr id="329" name="Google Shape;329;gf25b3d98b3_1_32"/>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3000">
                <a:solidFill>
                  <a:srgbClr val="E83464"/>
                </a:solidFill>
              </a:rPr>
              <a:t> Widgets de layout: Expanded</a:t>
            </a:r>
            <a:endParaRPr b="1" sz="3000">
              <a:solidFill>
                <a:srgbClr val="E83464"/>
              </a:solidFil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330" name="Google Shape;330;gf25b3d98b3_1_32"/>
          <p:cNvSpPr txBox="1"/>
          <p:nvPr/>
        </p:nvSpPr>
        <p:spPr>
          <a:xfrm>
            <a:off x="1059325" y="1857925"/>
            <a:ext cx="7176000" cy="1985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300">
                <a:solidFill>
                  <a:srgbClr val="375FA9"/>
                </a:solidFill>
              </a:rPr>
              <a:t>Expanded es un widget que expande un elemento secundario de un Row, Column o Flex para que el elemento secundario llene el espacio disponible.</a:t>
            </a:r>
            <a:endParaRPr sz="1300">
              <a:solidFill>
                <a:srgbClr val="375FA9"/>
              </a:solidFill>
            </a:endParaRPr>
          </a:p>
          <a:p>
            <a:pPr indent="0" lvl="0" marL="0" rtl="0" algn="just">
              <a:spcBef>
                <a:spcPts val="0"/>
              </a:spcBef>
              <a:spcAft>
                <a:spcPts val="0"/>
              </a:spcAft>
              <a:buNone/>
            </a:pPr>
            <a:r>
              <a:t/>
            </a:r>
            <a:endParaRPr sz="1300">
              <a:solidFill>
                <a:srgbClr val="375FA9"/>
              </a:solidFill>
            </a:endParaRPr>
          </a:p>
          <a:p>
            <a:pPr indent="0" lvl="0" marL="0" rtl="0" algn="just">
              <a:spcBef>
                <a:spcPts val="0"/>
              </a:spcBef>
              <a:spcAft>
                <a:spcPts val="0"/>
              </a:spcAft>
              <a:buNone/>
            </a:pPr>
            <a:r>
              <a:rPr lang="es" sz="1300">
                <a:solidFill>
                  <a:srgbClr val="375FA9"/>
                </a:solidFill>
              </a:rPr>
              <a:t>Expanded hace que un elemento secundario de una Row, Column o Flex se expanda para llenar el espacio disponible a lo largo del eje principal (por ejemplo, horizontalmente para una fila o verticalmente para una columna).</a:t>
            </a:r>
            <a:endParaRPr sz="1300">
              <a:solidFill>
                <a:srgbClr val="375FA9"/>
              </a:solidFill>
            </a:endParaRPr>
          </a:p>
          <a:p>
            <a:pPr indent="0" lvl="0" marL="0" rtl="0" algn="just">
              <a:spcBef>
                <a:spcPts val="0"/>
              </a:spcBef>
              <a:spcAft>
                <a:spcPts val="0"/>
              </a:spcAft>
              <a:buNone/>
            </a:pPr>
            <a:r>
              <a:t/>
            </a:r>
            <a:endParaRPr sz="1300">
              <a:solidFill>
                <a:srgbClr val="375FA9"/>
              </a:solidFill>
            </a:endParaRPr>
          </a:p>
          <a:p>
            <a:pPr indent="0" lvl="0" marL="0" rtl="0" algn="just">
              <a:spcBef>
                <a:spcPts val="0"/>
              </a:spcBef>
              <a:spcAft>
                <a:spcPts val="0"/>
              </a:spcAft>
              <a:buNone/>
            </a:pPr>
            <a:r>
              <a:rPr lang="es" sz="1300">
                <a:solidFill>
                  <a:srgbClr val="375FA9"/>
                </a:solidFill>
              </a:rPr>
              <a:t>Si se expanden varios hijos, el espacio disponible se divide entre ellos de acuerdo con el factor de flexibilidad (</a:t>
            </a:r>
            <a:r>
              <a:rPr i="1" lang="es" sz="1300">
                <a:solidFill>
                  <a:srgbClr val="375FA9"/>
                </a:solidFill>
              </a:rPr>
              <a:t>flex</a:t>
            </a:r>
            <a:r>
              <a:rPr lang="es" sz="1300">
                <a:solidFill>
                  <a:srgbClr val="375FA9"/>
                </a:solidFill>
              </a:rPr>
              <a:t>).</a:t>
            </a:r>
            <a:endParaRPr sz="1300">
              <a:solidFill>
                <a:srgbClr val="375FA9"/>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4">
            <a:alphaModFix/>
          </a:blip>
          <a:stretch>
            <a:fillRect/>
          </a:stretch>
        </a:blipFill>
      </p:bgPr>
    </p:bg>
    <p:spTree>
      <p:nvGrpSpPr>
        <p:cNvPr id="334" name="Shape 334"/>
        <p:cNvGrpSpPr/>
        <p:nvPr/>
      </p:nvGrpSpPr>
      <p:grpSpPr>
        <a:xfrm>
          <a:off x="0" y="0"/>
          <a:ext cx="0" cy="0"/>
          <a:chOff x="0" y="0"/>
          <a:chExt cx="0" cy="0"/>
        </a:xfrm>
      </p:grpSpPr>
      <p:sp>
        <p:nvSpPr>
          <p:cNvPr id="335" name="Google Shape;335;ge96f536a00_0_33"/>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3000">
                <a:solidFill>
                  <a:srgbClr val="E83464"/>
                </a:solidFill>
              </a:rPr>
              <a:t> Widgets de layout: </a:t>
            </a:r>
            <a:r>
              <a:rPr b="1" lang="es" sz="3000">
                <a:solidFill>
                  <a:srgbClr val="E83464"/>
                </a:solidFill>
              </a:rPr>
              <a:t>Expanded</a:t>
            </a:r>
            <a:endParaRPr b="1" sz="3000">
              <a:solidFill>
                <a:srgbClr val="E83464"/>
              </a:solidFil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pic>
        <p:nvPicPr>
          <p:cNvPr id="336" name="Google Shape;336;ge96f536a00_0_33"/>
          <p:cNvPicPr preferRelativeResize="0"/>
          <p:nvPr/>
        </p:nvPicPr>
        <p:blipFill>
          <a:blip r:embed="rId5">
            <a:alphaModFix/>
          </a:blip>
          <a:stretch>
            <a:fillRect/>
          </a:stretch>
        </p:blipFill>
        <p:spPr>
          <a:xfrm>
            <a:off x="6775600" y="1385675"/>
            <a:ext cx="1349821" cy="2552850"/>
          </a:xfrm>
          <a:prstGeom prst="rect">
            <a:avLst/>
          </a:prstGeom>
          <a:noFill/>
          <a:ln>
            <a:noFill/>
          </a:ln>
        </p:spPr>
      </p:pic>
      <p:sp>
        <p:nvSpPr>
          <p:cNvPr id="337" name="Google Shape;337;ge96f536a00_0_33"/>
          <p:cNvSpPr txBox="1"/>
          <p:nvPr/>
        </p:nvSpPr>
        <p:spPr>
          <a:xfrm>
            <a:off x="1059325" y="1857925"/>
            <a:ext cx="5012400" cy="2385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300">
                <a:solidFill>
                  <a:srgbClr val="375FA9"/>
                </a:solidFill>
              </a:rPr>
              <a:t>En la imagen de la derecha podemos observar tres elementos en una columna, el primer y </a:t>
            </a:r>
            <a:r>
              <a:rPr lang="es" sz="1300">
                <a:solidFill>
                  <a:srgbClr val="375FA9"/>
                </a:solidFill>
              </a:rPr>
              <a:t>último</a:t>
            </a:r>
            <a:r>
              <a:rPr lang="es" sz="1300">
                <a:solidFill>
                  <a:srgbClr val="375FA9"/>
                </a:solidFill>
              </a:rPr>
              <a:t> elemento </a:t>
            </a:r>
            <a:r>
              <a:rPr lang="es" sz="1300">
                <a:solidFill>
                  <a:srgbClr val="375FA9"/>
                </a:solidFill>
              </a:rPr>
              <a:t>están</a:t>
            </a:r>
            <a:r>
              <a:rPr lang="es" sz="1300">
                <a:solidFill>
                  <a:srgbClr val="375FA9"/>
                </a:solidFill>
              </a:rPr>
              <a:t> rodeados con un widget Expanded mientras que el elemento del medio no lo </a:t>
            </a:r>
            <a:r>
              <a:rPr lang="es" sz="1300">
                <a:solidFill>
                  <a:srgbClr val="375FA9"/>
                </a:solidFill>
              </a:rPr>
              <a:t>está.</a:t>
            </a:r>
            <a:endParaRPr sz="1300">
              <a:solidFill>
                <a:srgbClr val="375FA9"/>
              </a:solidFill>
            </a:endParaRPr>
          </a:p>
          <a:p>
            <a:pPr indent="0" lvl="0" marL="0" rtl="0" algn="just">
              <a:spcBef>
                <a:spcPts val="0"/>
              </a:spcBef>
              <a:spcAft>
                <a:spcPts val="0"/>
              </a:spcAft>
              <a:buNone/>
            </a:pPr>
            <a:r>
              <a:t/>
            </a:r>
            <a:endParaRPr sz="1300">
              <a:solidFill>
                <a:srgbClr val="375FA9"/>
              </a:solidFill>
            </a:endParaRPr>
          </a:p>
          <a:p>
            <a:pPr indent="0" lvl="0" marL="0" rtl="0" algn="just">
              <a:spcBef>
                <a:spcPts val="0"/>
              </a:spcBef>
              <a:spcAft>
                <a:spcPts val="0"/>
              </a:spcAft>
              <a:buNone/>
            </a:pPr>
            <a:r>
              <a:rPr lang="es" sz="1300">
                <a:solidFill>
                  <a:srgbClr val="375FA9"/>
                </a:solidFill>
              </a:rPr>
              <a:t>Esto permite que</a:t>
            </a:r>
            <a:r>
              <a:rPr lang="es" sz="1300">
                <a:solidFill>
                  <a:srgbClr val="375FA9"/>
                </a:solidFill>
              </a:rPr>
              <a:t> el primer y </a:t>
            </a:r>
            <a:r>
              <a:rPr lang="es" sz="1300">
                <a:solidFill>
                  <a:srgbClr val="375FA9"/>
                </a:solidFill>
              </a:rPr>
              <a:t>último</a:t>
            </a:r>
            <a:r>
              <a:rPr lang="es" sz="1300">
                <a:solidFill>
                  <a:srgbClr val="375FA9"/>
                </a:solidFill>
              </a:rPr>
              <a:t> </a:t>
            </a:r>
            <a:r>
              <a:rPr lang="es" sz="1300">
                <a:solidFill>
                  <a:srgbClr val="375FA9"/>
                </a:solidFill>
              </a:rPr>
              <a:t>elemento</a:t>
            </a:r>
            <a:r>
              <a:rPr lang="es" sz="1300">
                <a:solidFill>
                  <a:srgbClr val="375FA9"/>
                </a:solidFill>
              </a:rPr>
              <a:t> ocuparan el espacio disponible y el elemento del medio ocupe solo el espacio necesario.</a:t>
            </a:r>
            <a:endParaRPr sz="1300">
              <a:solidFill>
                <a:srgbClr val="375FA9"/>
              </a:solidFill>
            </a:endParaRPr>
          </a:p>
          <a:p>
            <a:pPr indent="0" lvl="0" marL="0" rtl="0" algn="just">
              <a:spcBef>
                <a:spcPts val="0"/>
              </a:spcBef>
              <a:spcAft>
                <a:spcPts val="0"/>
              </a:spcAft>
              <a:buNone/>
            </a:pPr>
            <a:r>
              <a:t/>
            </a:r>
            <a:endParaRPr sz="1300">
              <a:solidFill>
                <a:srgbClr val="375FA9"/>
              </a:solidFill>
            </a:endParaRPr>
          </a:p>
          <a:p>
            <a:pPr indent="0" lvl="0" marL="0" rtl="0" algn="just">
              <a:spcBef>
                <a:spcPts val="0"/>
              </a:spcBef>
              <a:spcAft>
                <a:spcPts val="0"/>
              </a:spcAft>
              <a:buNone/>
            </a:pPr>
            <a:r>
              <a:rPr lang="es" sz="1300">
                <a:solidFill>
                  <a:srgbClr val="375FA9"/>
                </a:solidFill>
              </a:rPr>
              <a:t>Adicional a esto podemos ver que el primer elemento ocupa el doble del espacio que ocupa la </a:t>
            </a:r>
            <a:r>
              <a:rPr lang="es" sz="1300">
                <a:solidFill>
                  <a:srgbClr val="375FA9"/>
                </a:solidFill>
              </a:rPr>
              <a:t>última</a:t>
            </a:r>
            <a:r>
              <a:rPr lang="es" sz="1300">
                <a:solidFill>
                  <a:srgbClr val="375FA9"/>
                </a:solidFill>
              </a:rPr>
              <a:t> fila, esto se debe a que esta tiene un factor </a:t>
            </a:r>
            <a:r>
              <a:rPr b="1" i="1" lang="es" sz="1300">
                <a:solidFill>
                  <a:srgbClr val="375FA9"/>
                </a:solidFill>
              </a:rPr>
              <a:t>flex</a:t>
            </a:r>
            <a:r>
              <a:rPr b="1" lang="es" sz="1300">
                <a:solidFill>
                  <a:srgbClr val="375FA9"/>
                </a:solidFill>
              </a:rPr>
              <a:t> </a:t>
            </a:r>
            <a:r>
              <a:rPr lang="es" sz="1300">
                <a:solidFill>
                  <a:srgbClr val="375FA9"/>
                </a:solidFill>
              </a:rPr>
              <a:t>de </a:t>
            </a:r>
            <a:r>
              <a:rPr b="1" i="1" lang="es" sz="1300">
                <a:solidFill>
                  <a:srgbClr val="375FA9"/>
                </a:solidFill>
              </a:rPr>
              <a:t>2</a:t>
            </a:r>
            <a:r>
              <a:rPr lang="es" sz="1300">
                <a:solidFill>
                  <a:srgbClr val="375FA9"/>
                </a:solidFill>
              </a:rPr>
              <a:t> y la tercera un factor de </a:t>
            </a:r>
            <a:r>
              <a:rPr b="1" i="1" lang="es" sz="1300">
                <a:solidFill>
                  <a:srgbClr val="375FA9"/>
                </a:solidFill>
              </a:rPr>
              <a:t>1</a:t>
            </a:r>
            <a:r>
              <a:rPr lang="es" sz="1300">
                <a:solidFill>
                  <a:srgbClr val="375FA9"/>
                </a:solidFill>
              </a:rPr>
              <a:t>.</a:t>
            </a:r>
            <a:endParaRPr sz="1300">
              <a:solidFill>
                <a:srgbClr val="375FA9"/>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41" name="Shape 341"/>
        <p:cNvGrpSpPr/>
        <p:nvPr/>
      </p:nvGrpSpPr>
      <p:grpSpPr>
        <a:xfrm>
          <a:off x="0" y="0"/>
          <a:ext cx="0" cy="0"/>
          <a:chOff x="0" y="0"/>
          <a:chExt cx="0" cy="0"/>
        </a:xfrm>
      </p:grpSpPr>
      <p:sp>
        <p:nvSpPr>
          <p:cNvPr id="342" name="Google Shape;342;gf25b3d98b3_1_39"/>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3000">
                <a:solidFill>
                  <a:srgbClr val="E83464"/>
                </a:solidFill>
              </a:rPr>
              <a:t> Widgets de layout: Expanded</a:t>
            </a:r>
            <a:endParaRPr b="1" sz="3000">
              <a:solidFill>
                <a:srgbClr val="E83464"/>
              </a:solidFil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pic>
        <p:nvPicPr>
          <p:cNvPr id="343" name="Google Shape;343;gf25b3d98b3_1_39"/>
          <p:cNvPicPr preferRelativeResize="0"/>
          <p:nvPr/>
        </p:nvPicPr>
        <p:blipFill>
          <a:blip r:embed="rId4">
            <a:alphaModFix/>
          </a:blip>
          <a:stretch>
            <a:fillRect/>
          </a:stretch>
        </p:blipFill>
        <p:spPr>
          <a:xfrm>
            <a:off x="6475525" y="1636925"/>
            <a:ext cx="1349821" cy="2552850"/>
          </a:xfrm>
          <a:prstGeom prst="rect">
            <a:avLst/>
          </a:prstGeom>
          <a:noFill/>
          <a:ln>
            <a:noFill/>
          </a:ln>
        </p:spPr>
      </p:pic>
      <p:pic>
        <p:nvPicPr>
          <p:cNvPr id="344" name="Google Shape;344;gf25b3d98b3_1_39"/>
          <p:cNvPicPr preferRelativeResize="0"/>
          <p:nvPr/>
        </p:nvPicPr>
        <p:blipFill>
          <a:blip r:embed="rId5">
            <a:alphaModFix/>
          </a:blip>
          <a:stretch>
            <a:fillRect/>
          </a:stretch>
        </p:blipFill>
        <p:spPr>
          <a:xfrm>
            <a:off x="1086700" y="1433525"/>
            <a:ext cx="3661877" cy="339439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48" name="Shape 348"/>
        <p:cNvGrpSpPr/>
        <p:nvPr/>
      </p:nvGrpSpPr>
      <p:grpSpPr>
        <a:xfrm>
          <a:off x="0" y="0"/>
          <a:ext cx="0" cy="0"/>
          <a:chOff x="0" y="0"/>
          <a:chExt cx="0" cy="0"/>
        </a:xfrm>
      </p:grpSpPr>
      <p:sp>
        <p:nvSpPr>
          <p:cNvPr id="349" name="Google Shape;349;ge96f536a00_0_47"/>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3000">
                <a:solidFill>
                  <a:srgbClr val="E83464"/>
                </a:solidFill>
              </a:rPr>
              <a:t> Widgets de layout: </a:t>
            </a:r>
            <a:r>
              <a:rPr b="1" lang="es" sz="3000">
                <a:solidFill>
                  <a:srgbClr val="E83464"/>
                </a:solidFill>
              </a:rPr>
              <a:t>Flexible</a:t>
            </a:r>
            <a:endParaRPr b="1" sz="3000">
              <a:solidFill>
                <a:srgbClr val="E83464"/>
              </a:solidFil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350" name="Google Shape;350;ge96f536a00_0_47"/>
          <p:cNvSpPr txBox="1"/>
          <p:nvPr/>
        </p:nvSpPr>
        <p:spPr>
          <a:xfrm>
            <a:off x="1059325" y="1857925"/>
            <a:ext cx="7176000" cy="1585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300">
                <a:solidFill>
                  <a:srgbClr val="375FA9"/>
                </a:solidFill>
              </a:rPr>
              <a:t>Flexible es un widget que controla cómo se distribuye un elemento secundario de Row, Column o Flex.</a:t>
            </a:r>
            <a:endParaRPr sz="1300">
              <a:solidFill>
                <a:srgbClr val="375FA9"/>
              </a:solidFill>
            </a:endParaRPr>
          </a:p>
          <a:p>
            <a:pPr indent="0" lvl="0" marL="0" rtl="0" algn="just">
              <a:spcBef>
                <a:spcPts val="0"/>
              </a:spcBef>
              <a:spcAft>
                <a:spcPts val="0"/>
              </a:spcAft>
              <a:buNone/>
            </a:pPr>
            <a:r>
              <a:t/>
            </a:r>
            <a:endParaRPr sz="1300">
              <a:solidFill>
                <a:srgbClr val="375FA9"/>
              </a:solidFill>
            </a:endParaRPr>
          </a:p>
          <a:p>
            <a:pPr indent="0" lvl="0" marL="0" rtl="0" algn="just">
              <a:spcBef>
                <a:spcPts val="0"/>
              </a:spcBef>
              <a:spcAft>
                <a:spcPts val="0"/>
              </a:spcAft>
              <a:buNone/>
            </a:pPr>
            <a:r>
              <a:rPr lang="es" sz="1300">
                <a:solidFill>
                  <a:srgbClr val="375FA9"/>
                </a:solidFill>
              </a:rPr>
              <a:t>El uso de un widget </a:t>
            </a:r>
            <a:r>
              <a:rPr lang="es" sz="1300">
                <a:solidFill>
                  <a:srgbClr val="375FA9"/>
                </a:solidFill>
              </a:rPr>
              <a:t>Flexible </a:t>
            </a:r>
            <a:r>
              <a:rPr lang="es" sz="1300">
                <a:solidFill>
                  <a:srgbClr val="375FA9"/>
                </a:solidFill>
              </a:rPr>
              <a:t>le da a un hijo de un </a:t>
            </a:r>
            <a:r>
              <a:rPr lang="es" sz="1300">
                <a:solidFill>
                  <a:srgbClr val="375FA9"/>
                </a:solidFill>
              </a:rPr>
              <a:t>Row</a:t>
            </a:r>
            <a:r>
              <a:rPr lang="es" sz="1300">
                <a:solidFill>
                  <a:srgbClr val="375FA9"/>
                </a:solidFill>
              </a:rPr>
              <a:t>, </a:t>
            </a:r>
            <a:r>
              <a:rPr lang="es" sz="1300">
                <a:solidFill>
                  <a:srgbClr val="375FA9"/>
                </a:solidFill>
              </a:rPr>
              <a:t>Column </a:t>
            </a:r>
            <a:r>
              <a:rPr lang="es" sz="1300">
                <a:solidFill>
                  <a:srgbClr val="375FA9"/>
                </a:solidFill>
              </a:rPr>
              <a:t>o Flex la flexibilidad de expandirse para llenar el espacio disponible en el eje principal (por ejemplo, horizontalmente para una fila o verticalmente para una columna), pero, a diferencia de Expanded, Flexible no requiere que el hijo llene el espacio disponible.</a:t>
            </a:r>
            <a:endParaRPr sz="1300">
              <a:solidFill>
                <a:srgbClr val="375FA9"/>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54" name="Shape 354"/>
        <p:cNvGrpSpPr/>
        <p:nvPr/>
      </p:nvGrpSpPr>
      <p:grpSpPr>
        <a:xfrm>
          <a:off x="0" y="0"/>
          <a:ext cx="0" cy="0"/>
          <a:chOff x="0" y="0"/>
          <a:chExt cx="0" cy="0"/>
        </a:xfrm>
      </p:grpSpPr>
      <p:sp>
        <p:nvSpPr>
          <p:cNvPr id="355" name="Google Shape;355;gf25b3d98b3_1_7"/>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3000">
                <a:solidFill>
                  <a:srgbClr val="E83464"/>
                </a:solidFill>
              </a:rPr>
              <a:t> Widgets de layout: Flexible</a:t>
            </a:r>
            <a:endParaRPr b="1" sz="3000">
              <a:solidFill>
                <a:srgbClr val="E83464"/>
              </a:solidFil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356" name="Google Shape;356;gf25b3d98b3_1_7"/>
          <p:cNvSpPr txBox="1"/>
          <p:nvPr/>
        </p:nvSpPr>
        <p:spPr>
          <a:xfrm>
            <a:off x="1059325" y="1857925"/>
            <a:ext cx="5012400" cy="1785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300">
                <a:solidFill>
                  <a:srgbClr val="375FA9"/>
                </a:solidFill>
              </a:rPr>
              <a:t>Para que los hijos de un Column </a:t>
            </a:r>
            <a:r>
              <a:rPr lang="es" sz="1300">
                <a:solidFill>
                  <a:srgbClr val="375FA9"/>
                </a:solidFill>
              </a:rPr>
              <a:t>tengan</a:t>
            </a:r>
            <a:r>
              <a:rPr lang="es" sz="1300">
                <a:solidFill>
                  <a:srgbClr val="375FA9"/>
                </a:solidFill>
              </a:rPr>
              <a:t> una </a:t>
            </a:r>
            <a:r>
              <a:rPr lang="es" sz="1300">
                <a:solidFill>
                  <a:srgbClr val="375FA9"/>
                </a:solidFill>
              </a:rPr>
              <a:t>distribución</a:t>
            </a:r>
            <a:r>
              <a:rPr lang="es" sz="1300">
                <a:solidFill>
                  <a:srgbClr val="375FA9"/>
                </a:solidFill>
              </a:rPr>
              <a:t> como la que se ve en la imagen, solo </a:t>
            </a:r>
            <a:r>
              <a:rPr lang="es" sz="1300">
                <a:solidFill>
                  <a:srgbClr val="375FA9"/>
                </a:solidFill>
              </a:rPr>
              <a:t>necesitamos</a:t>
            </a:r>
            <a:r>
              <a:rPr lang="es" sz="1300">
                <a:solidFill>
                  <a:srgbClr val="375FA9"/>
                </a:solidFill>
              </a:rPr>
              <a:t> hacer que cada hijo </a:t>
            </a:r>
            <a:r>
              <a:rPr lang="es" sz="1300">
                <a:solidFill>
                  <a:srgbClr val="375FA9"/>
                </a:solidFill>
              </a:rPr>
              <a:t>esté</a:t>
            </a:r>
            <a:r>
              <a:rPr lang="es" sz="1300">
                <a:solidFill>
                  <a:srgbClr val="375FA9"/>
                </a:solidFill>
              </a:rPr>
              <a:t> rodeado por un Flexible y proveemos el atributo </a:t>
            </a:r>
            <a:r>
              <a:rPr i="1" lang="es" sz="1300">
                <a:solidFill>
                  <a:srgbClr val="375FA9"/>
                </a:solidFill>
              </a:rPr>
              <a:t>flex</a:t>
            </a:r>
            <a:r>
              <a:rPr lang="es" sz="1300">
                <a:solidFill>
                  <a:srgbClr val="375FA9"/>
                </a:solidFill>
              </a:rPr>
              <a:t>, el cual es el factor de </a:t>
            </a:r>
            <a:r>
              <a:rPr lang="es" sz="1300">
                <a:solidFill>
                  <a:srgbClr val="375FA9"/>
                </a:solidFill>
              </a:rPr>
              <a:t>distribución</a:t>
            </a:r>
            <a:r>
              <a:rPr lang="es" sz="1300">
                <a:solidFill>
                  <a:srgbClr val="375FA9"/>
                </a:solidFill>
              </a:rPr>
              <a:t> el cual </a:t>
            </a:r>
            <a:r>
              <a:rPr lang="es" sz="1300">
                <a:solidFill>
                  <a:srgbClr val="375FA9"/>
                </a:solidFill>
              </a:rPr>
              <a:t>permitirá</a:t>
            </a:r>
            <a:r>
              <a:rPr lang="es" sz="1300">
                <a:solidFill>
                  <a:srgbClr val="375FA9"/>
                </a:solidFill>
              </a:rPr>
              <a:t> dividir el espacio entre ellos.</a:t>
            </a:r>
            <a:endParaRPr sz="1300">
              <a:solidFill>
                <a:srgbClr val="375FA9"/>
              </a:solidFill>
            </a:endParaRPr>
          </a:p>
          <a:p>
            <a:pPr indent="0" lvl="0" marL="0" rtl="0" algn="just">
              <a:spcBef>
                <a:spcPts val="0"/>
              </a:spcBef>
              <a:spcAft>
                <a:spcPts val="0"/>
              </a:spcAft>
              <a:buNone/>
            </a:pPr>
            <a:r>
              <a:t/>
            </a:r>
            <a:endParaRPr sz="1300">
              <a:solidFill>
                <a:srgbClr val="375FA9"/>
              </a:solidFill>
            </a:endParaRPr>
          </a:p>
          <a:p>
            <a:pPr indent="0" lvl="0" marL="0" rtl="0" algn="just">
              <a:spcBef>
                <a:spcPts val="0"/>
              </a:spcBef>
              <a:spcAft>
                <a:spcPts val="0"/>
              </a:spcAft>
              <a:buNone/>
            </a:pPr>
            <a:r>
              <a:rPr lang="es" sz="1300">
                <a:solidFill>
                  <a:srgbClr val="375FA9"/>
                </a:solidFill>
              </a:rPr>
              <a:t>El </a:t>
            </a:r>
            <a:r>
              <a:rPr lang="es" sz="1300">
                <a:solidFill>
                  <a:srgbClr val="375FA9"/>
                </a:solidFill>
              </a:rPr>
              <a:t>código</a:t>
            </a:r>
            <a:r>
              <a:rPr lang="es" sz="1300">
                <a:solidFill>
                  <a:srgbClr val="375FA9"/>
                </a:solidFill>
              </a:rPr>
              <a:t> que representa la imagen lo </a:t>
            </a:r>
            <a:r>
              <a:rPr lang="es" sz="1300">
                <a:solidFill>
                  <a:srgbClr val="375FA9"/>
                </a:solidFill>
              </a:rPr>
              <a:t>encontrarás</a:t>
            </a:r>
            <a:r>
              <a:rPr lang="es" sz="1300">
                <a:solidFill>
                  <a:srgbClr val="375FA9"/>
                </a:solidFill>
              </a:rPr>
              <a:t> en la siguiente diapositiva.</a:t>
            </a:r>
            <a:endParaRPr sz="1300">
              <a:solidFill>
                <a:srgbClr val="375FA9"/>
              </a:solidFill>
            </a:endParaRPr>
          </a:p>
        </p:txBody>
      </p:sp>
      <p:pic>
        <p:nvPicPr>
          <p:cNvPr id="357" name="Google Shape;357;gf25b3d98b3_1_7"/>
          <p:cNvPicPr preferRelativeResize="0"/>
          <p:nvPr/>
        </p:nvPicPr>
        <p:blipFill>
          <a:blip r:embed="rId4">
            <a:alphaModFix/>
          </a:blip>
          <a:stretch>
            <a:fillRect/>
          </a:stretch>
        </p:blipFill>
        <p:spPr>
          <a:xfrm>
            <a:off x="6775600" y="1385687"/>
            <a:ext cx="1542700" cy="25528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61" name="Shape 361"/>
        <p:cNvGrpSpPr/>
        <p:nvPr/>
      </p:nvGrpSpPr>
      <p:grpSpPr>
        <a:xfrm>
          <a:off x="0" y="0"/>
          <a:ext cx="0" cy="0"/>
          <a:chOff x="0" y="0"/>
          <a:chExt cx="0" cy="0"/>
        </a:xfrm>
      </p:grpSpPr>
      <p:sp>
        <p:nvSpPr>
          <p:cNvPr id="362" name="Google Shape;362;gf25b3d98b3_1_17"/>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3000">
                <a:solidFill>
                  <a:srgbClr val="E83464"/>
                </a:solidFill>
              </a:rPr>
              <a:t> Widgets de layout: Flexible</a:t>
            </a:r>
            <a:endParaRPr b="1" sz="3000">
              <a:solidFill>
                <a:srgbClr val="E83464"/>
              </a:solidFil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pic>
        <p:nvPicPr>
          <p:cNvPr id="363" name="Google Shape;363;gf25b3d98b3_1_17"/>
          <p:cNvPicPr preferRelativeResize="0"/>
          <p:nvPr/>
        </p:nvPicPr>
        <p:blipFill>
          <a:blip r:embed="rId4">
            <a:alphaModFix/>
          </a:blip>
          <a:stretch>
            <a:fillRect/>
          </a:stretch>
        </p:blipFill>
        <p:spPr>
          <a:xfrm>
            <a:off x="2251350" y="1419801"/>
            <a:ext cx="3266949" cy="36290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67" name="Shape 367"/>
        <p:cNvGrpSpPr/>
        <p:nvPr/>
      </p:nvGrpSpPr>
      <p:grpSpPr>
        <a:xfrm>
          <a:off x="0" y="0"/>
          <a:ext cx="0" cy="0"/>
          <a:chOff x="0" y="0"/>
          <a:chExt cx="0" cy="0"/>
        </a:xfrm>
      </p:grpSpPr>
      <p:sp>
        <p:nvSpPr>
          <p:cNvPr id="368" name="Google Shape;368;gf25b3d98b3_1_26"/>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3000">
                <a:solidFill>
                  <a:srgbClr val="E83464"/>
                </a:solidFill>
              </a:rPr>
              <a:t> Widgets de layout: Flexible</a:t>
            </a:r>
            <a:endParaRPr b="1" sz="3000">
              <a:solidFill>
                <a:srgbClr val="E83464"/>
              </a:solidFil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pic>
        <p:nvPicPr>
          <p:cNvPr id="369" name="Google Shape;369;gf25b3d98b3_1_26"/>
          <p:cNvPicPr preferRelativeResize="0"/>
          <p:nvPr/>
        </p:nvPicPr>
        <p:blipFill>
          <a:blip r:embed="rId4">
            <a:alphaModFix/>
          </a:blip>
          <a:stretch>
            <a:fillRect/>
          </a:stretch>
        </p:blipFill>
        <p:spPr>
          <a:xfrm>
            <a:off x="6775600" y="1385675"/>
            <a:ext cx="1643711" cy="2552850"/>
          </a:xfrm>
          <a:prstGeom prst="rect">
            <a:avLst/>
          </a:prstGeom>
          <a:noFill/>
          <a:ln>
            <a:noFill/>
          </a:ln>
        </p:spPr>
      </p:pic>
      <p:sp>
        <p:nvSpPr>
          <p:cNvPr id="370" name="Google Shape;370;gf25b3d98b3_1_26"/>
          <p:cNvSpPr txBox="1"/>
          <p:nvPr/>
        </p:nvSpPr>
        <p:spPr>
          <a:xfrm>
            <a:off x="1059325" y="1857925"/>
            <a:ext cx="5012400" cy="1985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300">
                <a:solidFill>
                  <a:srgbClr val="375FA9"/>
                </a:solidFill>
              </a:rPr>
              <a:t>Flexible también nos entrega la opción de decidir como el elemento debe ocupar el espacio que tiene disponible para sí:</a:t>
            </a:r>
            <a:endParaRPr sz="1300">
              <a:solidFill>
                <a:srgbClr val="375FA9"/>
              </a:solidFill>
            </a:endParaRPr>
          </a:p>
          <a:p>
            <a:pPr indent="0" lvl="0" marL="0" rtl="0" algn="just">
              <a:spcBef>
                <a:spcPts val="0"/>
              </a:spcBef>
              <a:spcAft>
                <a:spcPts val="0"/>
              </a:spcAft>
              <a:buNone/>
            </a:pPr>
            <a:r>
              <a:t/>
            </a:r>
            <a:endParaRPr sz="1300">
              <a:solidFill>
                <a:srgbClr val="375FA9"/>
              </a:solidFill>
            </a:endParaRPr>
          </a:p>
          <a:p>
            <a:pPr indent="-311150" lvl="0" marL="457200" rtl="0" algn="just">
              <a:spcBef>
                <a:spcPts val="0"/>
              </a:spcBef>
              <a:spcAft>
                <a:spcPts val="0"/>
              </a:spcAft>
              <a:buClr>
                <a:srgbClr val="375FA9"/>
              </a:buClr>
              <a:buSzPts val="1300"/>
              <a:buChar char="●"/>
            </a:pPr>
            <a:r>
              <a:rPr b="1" lang="es" sz="1300">
                <a:solidFill>
                  <a:srgbClr val="375FA9"/>
                </a:solidFill>
              </a:rPr>
              <a:t>FlexFit.loose:</a:t>
            </a:r>
            <a:r>
              <a:rPr lang="es" sz="1300">
                <a:solidFill>
                  <a:srgbClr val="375FA9"/>
                </a:solidFill>
              </a:rPr>
              <a:t> Con esta opción declaramos que elemento puede tener a lo mucho el tamaño del espacio disponible, pero es permitido que tome un tamaño menor.</a:t>
            </a:r>
            <a:endParaRPr sz="1300">
              <a:solidFill>
                <a:srgbClr val="375FA9"/>
              </a:solidFill>
            </a:endParaRPr>
          </a:p>
          <a:p>
            <a:pPr indent="0" lvl="0" marL="457200" rtl="0" algn="just">
              <a:spcBef>
                <a:spcPts val="0"/>
              </a:spcBef>
              <a:spcAft>
                <a:spcPts val="0"/>
              </a:spcAft>
              <a:buNone/>
            </a:pPr>
            <a:r>
              <a:t/>
            </a:r>
            <a:endParaRPr sz="1300">
              <a:solidFill>
                <a:srgbClr val="375FA9"/>
              </a:solidFill>
            </a:endParaRPr>
          </a:p>
          <a:p>
            <a:pPr indent="-311150" lvl="0" marL="457200" rtl="0" algn="just">
              <a:spcBef>
                <a:spcPts val="0"/>
              </a:spcBef>
              <a:spcAft>
                <a:spcPts val="0"/>
              </a:spcAft>
              <a:buClr>
                <a:srgbClr val="375FA9"/>
              </a:buClr>
              <a:buSzPts val="1300"/>
              <a:buChar char="●"/>
            </a:pPr>
            <a:r>
              <a:rPr b="1" lang="es" sz="1300">
                <a:solidFill>
                  <a:srgbClr val="375FA9"/>
                </a:solidFill>
              </a:rPr>
              <a:t>FlexFit.tight: </a:t>
            </a:r>
            <a:r>
              <a:rPr lang="es" sz="1300">
                <a:solidFill>
                  <a:srgbClr val="375FA9"/>
                </a:solidFill>
              </a:rPr>
              <a:t>Esta opción declara que el tamaño del elemento debe ser forzado a ocupar el espacio disponible.</a:t>
            </a:r>
            <a:endParaRPr sz="1300">
              <a:solidFill>
                <a:srgbClr val="375FA9"/>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53" name="Shape 153"/>
        <p:cNvGrpSpPr/>
        <p:nvPr/>
      </p:nvGrpSpPr>
      <p:grpSpPr>
        <a:xfrm>
          <a:off x="0" y="0"/>
          <a:ext cx="0" cy="0"/>
          <a:chOff x="0" y="0"/>
          <a:chExt cx="0" cy="0"/>
        </a:xfrm>
      </p:grpSpPr>
      <p:sp>
        <p:nvSpPr>
          <p:cNvPr id="154" name="Google Shape;154;p3"/>
          <p:cNvSpPr txBox="1"/>
          <p:nvPr>
            <p:ph type="title"/>
          </p:nvPr>
        </p:nvSpPr>
        <p:spPr>
          <a:xfrm>
            <a:off x="889600" y="1006650"/>
            <a:ext cx="7505700" cy="6180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3F3F3F"/>
              </a:buClr>
              <a:buSzPts val="3600"/>
              <a:buFont typeface="Arial"/>
              <a:buNone/>
            </a:pPr>
            <a:r>
              <a:rPr b="1" lang="es">
                <a:solidFill>
                  <a:srgbClr val="E83464"/>
                </a:solidFill>
              </a:rPr>
              <a:t>Objetivos de la sesión</a:t>
            </a:r>
            <a:endParaRPr b="1">
              <a:solidFill>
                <a:srgbClr val="E83464"/>
              </a:solidFill>
            </a:endParaRPr>
          </a:p>
        </p:txBody>
      </p:sp>
      <p:sp>
        <p:nvSpPr>
          <p:cNvPr id="155" name="Google Shape;155;p3"/>
          <p:cNvSpPr txBox="1"/>
          <p:nvPr>
            <p:ph idx="4294967295" type="body"/>
          </p:nvPr>
        </p:nvSpPr>
        <p:spPr>
          <a:xfrm>
            <a:off x="870550" y="1724375"/>
            <a:ext cx="7974600" cy="3489300"/>
          </a:xfrm>
          <a:prstGeom prst="rect">
            <a:avLst/>
          </a:prstGeom>
          <a:noFill/>
          <a:ln>
            <a:noFill/>
          </a:ln>
        </p:spPr>
        <p:txBody>
          <a:bodyPr anchorCtr="0" anchor="t" bIns="34275" lIns="0" spcFirstLastPara="1" rIns="0" wrap="square" tIns="34275">
            <a:noAutofit/>
          </a:bodyPr>
          <a:lstStyle/>
          <a:p>
            <a:pPr indent="0" lvl="0" marL="0" rtl="0" algn="l">
              <a:lnSpc>
                <a:spcPct val="90000"/>
              </a:lnSpc>
              <a:spcBef>
                <a:spcPts val="0"/>
              </a:spcBef>
              <a:spcAft>
                <a:spcPts val="0"/>
              </a:spcAft>
              <a:buSzPts val="1300"/>
              <a:buNone/>
            </a:pPr>
            <a:r>
              <a:rPr lang="es" sz="1400">
                <a:solidFill>
                  <a:srgbClr val="3C63AB"/>
                </a:solidFill>
                <a:latin typeface="Arial"/>
                <a:ea typeface="Arial"/>
                <a:cs typeface="Arial"/>
                <a:sym typeface="Arial"/>
              </a:rPr>
              <a:t>  Al finalizar esta sesión estarás en capacidad de:</a:t>
            </a:r>
            <a:endParaRPr sz="1400">
              <a:solidFill>
                <a:srgbClr val="3C63AB"/>
              </a:solidFill>
              <a:latin typeface="Arial"/>
              <a:ea typeface="Arial"/>
              <a:cs typeface="Arial"/>
              <a:sym typeface="Arial"/>
            </a:endParaRPr>
          </a:p>
          <a:p>
            <a:pPr indent="0" lvl="0" marL="0" rtl="0" algn="l">
              <a:lnSpc>
                <a:spcPct val="90000"/>
              </a:lnSpc>
              <a:spcBef>
                <a:spcPts val="0"/>
              </a:spcBef>
              <a:spcAft>
                <a:spcPts val="0"/>
              </a:spcAft>
              <a:buSzPts val="1300"/>
              <a:buNone/>
            </a:pPr>
            <a:r>
              <a:t/>
            </a:r>
            <a:endParaRPr sz="1400">
              <a:solidFill>
                <a:srgbClr val="3C63AB"/>
              </a:solidFill>
              <a:latin typeface="Arial"/>
              <a:ea typeface="Arial"/>
              <a:cs typeface="Arial"/>
              <a:sym typeface="Arial"/>
            </a:endParaRPr>
          </a:p>
          <a:p>
            <a:pPr indent="-393700" lvl="0" marL="685800" rtl="0" algn="l">
              <a:lnSpc>
                <a:spcPct val="90000"/>
              </a:lnSpc>
              <a:spcBef>
                <a:spcPts val="600"/>
              </a:spcBef>
              <a:spcAft>
                <a:spcPts val="0"/>
              </a:spcAft>
              <a:buClr>
                <a:srgbClr val="3D63AB"/>
              </a:buClr>
              <a:buSzPts val="1360"/>
              <a:buAutoNum type="arabicPeriod"/>
            </a:pPr>
            <a:r>
              <a:rPr lang="es">
                <a:solidFill>
                  <a:srgbClr val="3D63AB"/>
                </a:solidFill>
              </a:rPr>
              <a:t>Entender </a:t>
            </a:r>
            <a:r>
              <a:rPr lang="es">
                <a:solidFill>
                  <a:srgbClr val="3D63AB"/>
                </a:solidFill>
              </a:rPr>
              <a:t>los conceptos de un Widget estructurales en Flutter</a:t>
            </a:r>
            <a:endParaRPr>
              <a:solidFill>
                <a:srgbClr val="3D63AB"/>
              </a:solidFill>
            </a:endParaRPr>
          </a:p>
          <a:p>
            <a:pPr indent="-393700" lvl="0" marL="685800" rtl="0" algn="l">
              <a:lnSpc>
                <a:spcPct val="90000"/>
              </a:lnSpc>
              <a:spcBef>
                <a:spcPts val="600"/>
              </a:spcBef>
              <a:spcAft>
                <a:spcPts val="0"/>
              </a:spcAft>
              <a:buClr>
                <a:srgbClr val="3D63AB"/>
              </a:buClr>
              <a:buSzPts val="1360"/>
              <a:buAutoNum type="arabicPeriod"/>
            </a:pPr>
            <a:r>
              <a:rPr lang="es">
                <a:solidFill>
                  <a:srgbClr val="3D63AB"/>
                </a:solidFill>
              </a:rPr>
              <a:t>Entender los conceptos de un Widget sin estado en Flutter</a:t>
            </a:r>
            <a:endParaRPr>
              <a:solidFill>
                <a:srgbClr val="3D63AB"/>
              </a:solidFill>
            </a:endParaRPr>
          </a:p>
          <a:p>
            <a:pPr indent="-393700" lvl="0" marL="685800" rtl="0" algn="l">
              <a:lnSpc>
                <a:spcPct val="90000"/>
              </a:lnSpc>
              <a:spcBef>
                <a:spcPts val="600"/>
              </a:spcBef>
              <a:spcAft>
                <a:spcPts val="0"/>
              </a:spcAft>
              <a:buClr>
                <a:srgbClr val="3D63AB"/>
              </a:buClr>
              <a:buSzPts val="1360"/>
              <a:buAutoNum type="arabicPeriod"/>
            </a:pPr>
            <a:r>
              <a:rPr lang="es">
                <a:solidFill>
                  <a:srgbClr val="3D63AB"/>
                </a:solidFill>
              </a:rPr>
              <a:t>Entender los conceptos de los temas en Flutter</a:t>
            </a:r>
            <a:endParaRPr sz="1200">
              <a:solidFill>
                <a:srgbClr val="000000"/>
              </a:solidFill>
              <a:highlight>
                <a:srgbClr val="FFFFFF"/>
              </a:highlight>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74" name="Shape 374"/>
        <p:cNvGrpSpPr/>
        <p:nvPr/>
      </p:nvGrpSpPr>
      <p:grpSpPr>
        <a:xfrm>
          <a:off x="0" y="0"/>
          <a:ext cx="0" cy="0"/>
          <a:chOff x="0" y="0"/>
          <a:chExt cx="0" cy="0"/>
        </a:xfrm>
      </p:grpSpPr>
      <p:sp>
        <p:nvSpPr>
          <p:cNvPr id="375" name="Google Shape;375;ge96f536a00_0_59"/>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3000">
                <a:solidFill>
                  <a:srgbClr val="E83464"/>
                </a:solidFill>
              </a:rPr>
              <a:t> Widgets de layout: Flexible</a:t>
            </a:r>
            <a:endParaRPr b="1" sz="3000">
              <a:solidFill>
                <a:srgbClr val="E83464"/>
              </a:solidFil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pic>
        <p:nvPicPr>
          <p:cNvPr id="376" name="Google Shape;376;ge96f536a00_0_59"/>
          <p:cNvPicPr preferRelativeResize="0"/>
          <p:nvPr/>
        </p:nvPicPr>
        <p:blipFill>
          <a:blip r:embed="rId4">
            <a:alphaModFix/>
          </a:blip>
          <a:stretch>
            <a:fillRect/>
          </a:stretch>
        </p:blipFill>
        <p:spPr>
          <a:xfrm>
            <a:off x="2251350" y="1419801"/>
            <a:ext cx="3266949" cy="36290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80" name="Shape 380"/>
        <p:cNvGrpSpPr/>
        <p:nvPr/>
      </p:nvGrpSpPr>
      <p:grpSpPr>
        <a:xfrm>
          <a:off x="0" y="0"/>
          <a:ext cx="0" cy="0"/>
          <a:chOff x="0" y="0"/>
          <a:chExt cx="0" cy="0"/>
        </a:xfrm>
      </p:grpSpPr>
      <p:sp>
        <p:nvSpPr>
          <p:cNvPr id="381" name="Google Shape;381;gf25b3d98b3_1_88"/>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3000">
                <a:solidFill>
                  <a:srgbClr val="E83464"/>
                </a:solidFill>
              </a:rPr>
              <a:t> Widgets de layout: Spacer</a:t>
            </a:r>
            <a:endParaRPr b="1" sz="3000">
              <a:solidFill>
                <a:srgbClr val="E83464"/>
              </a:solidFil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382" name="Google Shape;382;gf25b3d98b3_1_88"/>
          <p:cNvSpPr txBox="1"/>
          <p:nvPr/>
        </p:nvSpPr>
        <p:spPr>
          <a:xfrm>
            <a:off x="1059325" y="1857925"/>
            <a:ext cx="5012400" cy="2586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300">
                <a:solidFill>
                  <a:srgbClr val="375FA9"/>
                </a:solidFill>
              </a:rPr>
              <a:t>Spacer crea una </a:t>
            </a:r>
            <a:r>
              <a:rPr lang="es" sz="1300">
                <a:solidFill>
                  <a:srgbClr val="375FA9"/>
                </a:solidFill>
              </a:rPr>
              <a:t>división</a:t>
            </a:r>
            <a:r>
              <a:rPr lang="es" sz="1300">
                <a:solidFill>
                  <a:srgbClr val="375FA9"/>
                </a:solidFill>
              </a:rPr>
              <a:t> vacío ajustable que se puede usar para ajustar el espacio entre los widgets en un contenedor Flex, como fila o columna.</a:t>
            </a:r>
            <a:endParaRPr sz="1300">
              <a:solidFill>
                <a:srgbClr val="375FA9"/>
              </a:solidFill>
            </a:endParaRPr>
          </a:p>
          <a:p>
            <a:pPr indent="0" lvl="0" marL="0" rtl="0" algn="just">
              <a:spcBef>
                <a:spcPts val="0"/>
              </a:spcBef>
              <a:spcAft>
                <a:spcPts val="0"/>
              </a:spcAft>
              <a:buNone/>
            </a:pPr>
            <a:r>
              <a:t/>
            </a:r>
            <a:endParaRPr sz="1300">
              <a:solidFill>
                <a:srgbClr val="375FA9"/>
              </a:solidFill>
            </a:endParaRPr>
          </a:p>
          <a:p>
            <a:pPr indent="0" lvl="0" marL="0" rtl="0" algn="just">
              <a:spcBef>
                <a:spcPts val="0"/>
              </a:spcBef>
              <a:spcAft>
                <a:spcPts val="0"/>
              </a:spcAft>
              <a:buNone/>
            </a:pPr>
            <a:r>
              <a:rPr lang="es" sz="1300">
                <a:solidFill>
                  <a:srgbClr val="375FA9"/>
                </a:solidFill>
              </a:rPr>
              <a:t>El widget Spacer ocupará cualquier espacio disponible.</a:t>
            </a:r>
            <a:endParaRPr sz="1300">
              <a:solidFill>
                <a:srgbClr val="375FA9"/>
              </a:solidFill>
            </a:endParaRPr>
          </a:p>
          <a:p>
            <a:pPr indent="0" lvl="0" marL="0" rtl="0" algn="just">
              <a:spcBef>
                <a:spcPts val="0"/>
              </a:spcBef>
              <a:spcAft>
                <a:spcPts val="0"/>
              </a:spcAft>
              <a:buNone/>
            </a:pPr>
            <a:r>
              <a:t/>
            </a:r>
            <a:endParaRPr sz="1300">
              <a:solidFill>
                <a:srgbClr val="375FA9"/>
              </a:solidFill>
            </a:endParaRPr>
          </a:p>
          <a:p>
            <a:pPr indent="0" lvl="0" marL="0" rtl="0" algn="just">
              <a:spcBef>
                <a:spcPts val="0"/>
              </a:spcBef>
              <a:spcAft>
                <a:spcPts val="0"/>
              </a:spcAft>
              <a:buNone/>
            </a:pPr>
            <a:r>
              <a:rPr lang="es" sz="1300">
                <a:solidFill>
                  <a:srgbClr val="375FA9"/>
                </a:solidFill>
              </a:rPr>
              <a:t>Configurar </a:t>
            </a:r>
            <a:r>
              <a:rPr b="1" lang="es" sz="1300">
                <a:solidFill>
                  <a:srgbClr val="375FA9"/>
                </a:solidFill>
              </a:rPr>
              <a:t>Flex.mainAxisAlignment</a:t>
            </a:r>
            <a:r>
              <a:rPr lang="es" sz="1300">
                <a:solidFill>
                  <a:srgbClr val="375FA9"/>
                </a:solidFill>
              </a:rPr>
              <a:t> en un contenedor flexible que contiene un </a:t>
            </a:r>
            <a:r>
              <a:rPr b="1" lang="es" sz="1300">
                <a:solidFill>
                  <a:srgbClr val="375FA9"/>
                </a:solidFill>
              </a:rPr>
              <a:t>Spacer </a:t>
            </a:r>
            <a:r>
              <a:rPr lang="es" sz="1300">
                <a:solidFill>
                  <a:srgbClr val="375FA9"/>
                </a:solidFill>
              </a:rPr>
              <a:t>en</a:t>
            </a:r>
            <a:r>
              <a:rPr b="1" i="1" lang="es" sz="1300">
                <a:solidFill>
                  <a:srgbClr val="375FA9"/>
                </a:solidFill>
              </a:rPr>
              <a:t> spaceAround</a:t>
            </a:r>
            <a:r>
              <a:rPr i="1" lang="es" sz="1300">
                <a:solidFill>
                  <a:srgbClr val="375FA9"/>
                </a:solidFill>
              </a:rPr>
              <a:t>,</a:t>
            </a:r>
            <a:r>
              <a:rPr b="1" i="1" lang="es" sz="1300">
                <a:solidFill>
                  <a:srgbClr val="375FA9"/>
                </a:solidFill>
              </a:rPr>
              <a:t> spaceBetween</a:t>
            </a:r>
            <a:r>
              <a:rPr i="1" lang="es" sz="1300">
                <a:solidFill>
                  <a:srgbClr val="375FA9"/>
                </a:solidFill>
              </a:rPr>
              <a:t> o</a:t>
            </a:r>
            <a:r>
              <a:rPr b="1" i="1" lang="es" sz="1300">
                <a:solidFill>
                  <a:srgbClr val="375FA9"/>
                </a:solidFill>
              </a:rPr>
              <a:t> spaceEvenly</a:t>
            </a:r>
            <a:r>
              <a:rPr lang="es" sz="1300">
                <a:solidFill>
                  <a:srgbClr val="375FA9"/>
                </a:solidFill>
              </a:rPr>
              <a:t> no tendrá ningún efecto visible: el Spacer ha ocupado todo del espacio adicional, por lo tanto, no queda nada para redistribuir.</a:t>
            </a:r>
            <a:endParaRPr sz="1300">
              <a:solidFill>
                <a:srgbClr val="375FA9"/>
              </a:solidFill>
            </a:endParaRPr>
          </a:p>
          <a:p>
            <a:pPr indent="0" lvl="0" marL="0" rtl="0" algn="just">
              <a:spcBef>
                <a:spcPts val="0"/>
              </a:spcBef>
              <a:spcAft>
                <a:spcPts val="0"/>
              </a:spcAft>
              <a:buNone/>
            </a:pPr>
            <a:r>
              <a:t/>
            </a:r>
            <a:endParaRPr sz="1300">
              <a:solidFill>
                <a:srgbClr val="375FA9"/>
              </a:solidFill>
            </a:endParaRPr>
          </a:p>
        </p:txBody>
      </p:sp>
      <p:pic>
        <p:nvPicPr>
          <p:cNvPr id="383" name="Google Shape;383;gf25b3d98b3_1_88"/>
          <p:cNvPicPr preferRelativeResize="0"/>
          <p:nvPr/>
        </p:nvPicPr>
        <p:blipFill>
          <a:blip r:embed="rId4">
            <a:alphaModFix/>
          </a:blip>
          <a:stretch>
            <a:fillRect/>
          </a:stretch>
        </p:blipFill>
        <p:spPr>
          <a:xfrm>
            <a:off x="6775600" y="1385687"/>
            <a:ext cx="1542700" cy="2552826"/>
          </a:xfrm>
          <a:prstGeom prst="rect">
            <a:avLst/>
          </a:prstGeom>
          <a:noFill/>
          <a:ln>
            <a:noFill/>
          </a:ln>
        </p:spPr>
      </p:pic>
      <p:pic>
        <p:nvPicPr>
          <p:cNvPr id="384" name="Google Shape;384;gf25b3d98b3_1_88"/>
          <p:cNvPicPr preferRelativeResize="0"/>
          <p:nvPr/>
        </p:nvPicPr>
        <p:blipFill>
          <a:blip r:embed="rId5">
            <a:alphaModFix/>
          </a:blip>
          <a:stretch>
            <a:fillRect/>
          </a:stretch>
        </p:blipFill>
        <p:spPr>
          <a:xfrm>
            <a:off x="6775600" y="1385675"/>
            <a:ext cx="1336058" cy="255284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88" name="Shape 388"/>
        <p:cNvGrpSpPr/>
        <p:nvPr/>
      </p:nvGrpSpPr>
      <p:grpSpPr>
        <a:xfrm>
          <a:off x="0" y="0"/>
          <a:ext cx="0" cy="0"/>
          <a:chOff x="0" y="0"/>
          <a:chExt cx="0" cy="0"/>
        </a:xfrm>
      </p:grpSpPr>
      <p:sp>
        <p:nvSpPr>
          <p:cNvPr id="389" name="Google Shape;389;ge96f536a00_0_79"/>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2800">
                <a:solidFill>
                  <a:srgbClr val="E83464"/>
                </a:solidFill>
              </a:rPr>
              <a:t> Widgets de layout: Spacer</a:t>
            </a:r>
            <a:endParaRPr b="1" sz="2800">
              <a:solidFill>
                <a:srgbClr val="E83464"/>
              </a:solidFil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pic>
        <p:nvPicPr>
          <p:cNvPr id="390" name="Google Shape;390;ge96f536a00_0_79"/>
          <p:cNvPicPr preferRelativeResize="0"/>
          <p:nvPr/>
        </p:nvPicPr>
        <p:blipFill>
          <a:blip r:embed="rId4">
            <a:alphaModFix/>
          </a:blip>
          <a:stretch>
            <a:fillRect/>
          </a:stretch>
        </p:blipFill>
        <p:spPr>
          <a:xfrm>
            <a:off x="5522300" y="1436412"/>
            <a:ext cx="1589350" cy="3036801"/>
          </a:xfrm>
          <a:prstGeom prst="rect">
            <a:avLst/>
          </a:prstGeom>
          <a:noFill/>
          <a:ln>
            <a:noFill/>
          </a:ln>
        </p:spPr>
      </p:pic>
      <p:pic>
        <p:nvPicPr>
          <p:cNvPr id="391" name="Google Shape;391;ge96f536a00_0_79"/>
          <p:cNvPicPr preferRelativeResize="0"/>
          <p:nvPr/>
        </p:nvPicPr>
        <p:blipFill>
          <a:blip r:embed="rId5">
            <a:alphaModFix/>
          </a:blip>
          <a:stretch>
            <a:fillRect/>
          </a:stretch>
        </p:blipFill>
        <p:spPr>
          <a:xfrm>
            <a:off x="1079925" y="1512600"/>
            <a:ext cx="4041784" cy="30368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395" name="Shape 395"/>
        <p:cNvGrpSpPr/>
        <p:nvPr/>
      </p:nvGrpSpPr>
      <p:grpSpPr>
        <a:xfrm>
          <a:off x="0" y="0"/>
          <a:ext cx="0" cy="0"/>
          <a:chOff x="0" y="0"/>
          <a:chExt cx="0" cy="0"/>
        </a:xfrm>
      </p:grpSpPr>
      <p:sp>
        <p:nvSpPr>
          <p:cNvPr id="396" name="Google Shape;396;geb3e64bb3c_0_254"/>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l">
              <a:lnSpc>
                <a:spcPct val="85000"/>
              </a:lnSpc>
              <a:spcBef>
                <a:spcPts val="0"/>
              </a:spcBef>
              <a:spcAft>
                <a:spcPts val="0"/>
              </a:spcAft>
              <a:buSzPts val="3800"/>
              <a:buNone/>
            </a:pPr>
            <a:r>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3500">
                <a:solidFill>
                  <a:srgbClr val="E83464"/>
                </a:solidFill>
              </a:rPr>
              <a:t>Widgets sin estado</a:t>
            </a:r>
            <a:endParaRPr b="1" sz="2800">
              <a:solidFill>
                <a:srgbClr val="E83464"/>
              </a:solidFill>
              <a:latin typeface="Arial"/>
              <a:ea typeface="Arial"/>
              <a:cs typeface="Arial"/>
              <a:sym typeface="Arial"/>
            </a:endParaRPr>
          </a:p>
        </p:txBody>
      </p:sp>
      <p:sp>
        <p:nvSpPr>
          <p:cNvPr id="397" name="Google Shape;397;geb3e64bb3c_0_254"/>
          <p:cNvSpPr txBox="1"/>
          <p:nvPr/>
        </p:nvSpPr>
        <p:spPr>
          <a:xfrm>
            <a:off x="2238750" y="3982075"/>
            <a:ext cx="4666500" cy="472500"/>
          </a:xfrm>
          <a:prstGeom prst="rect">
            <a:avLst/>
          </a:prstGeom>
          <a:noFill/>
          <a:ln>
            <a:noFill/>
          </a:ln>
        </p:spPr>
        <p:txBody>
          <a:bodyPr anchorCtr="0" anchor="t" bIns="91425" lIns="91425" spcFirstLastPara="1" rIns="91425" wrap="square" tIns="91425">
            <a:spAutoFit/>
          </a:bodyPr>
          <a:lstStyle/>
          <a:p>
            <a:pPr indent="0" lvl="0" marL="0" marR="0" rtl="0" algn="l">
              <a:lnSpc>
                <a:spcPct val="85000"/>
              </a:lnSpc>
              <a:spcBef>
                <a:spcPts val="0"/>
              </a:spcBef>
              <a:spcAft>
                <a:spcPts val="0"/>
              </a:spcAft>
              <a:buClr>
                <a:srgbClr val="000000"/>
              </a:buClr>
              <a:buSzPts val="2200"/>
              <a:buFont typeface="Arial"/>
              <a:buNone/>
            </a:pPr>
            <a:r>
              <a:t/>
            </a:r>
            <a:endParaRPr sz="2200">
              <a:solidFill>
                <a:srgbClr val="3D63AB"/>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01" name="Shape 401"/>
        <p:cNvGrpSpPr/>
        <p:nvPr/>
      </p:nvGrpSpPr>
      <p:grpSpPr>
        <a:xfrm>
          <a:off x="0" y="0"/>
          <a:ext cx="0" cy="0"/>
          <a:chOff x="0" y="0"/>
          <a:chExt cx="0" cy="0"/>
        </a:xfrm>
      </p:grpSpPr>
      <p:sp>
        <p:nvSpPr>
          <p:cNvPr id="402" name="Google Shape;402;ge7f918ef15_0_7"/>
          <p:cNvSpPr txBox="1"/>
          <p:nvPr/>
        </p:nvSpPr>
        <p:spPr>
          <a:xfrm>
            <a:off x="927525" y="684250"/>
            <a:ext cx="7543800" cy="7128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2900">
                <a:solidFill>
                  <a:srgbClr val="E83464"/>
                </a:solidFill>
              </a:rPr>
              <a:t>  Wid</a:t>
            </a:r>
            <a:r>
              <a:rPr b="1" lang="es" sz="2900">
                <a:solidFill>
                  <a:srgbClr val="E83464"/>
                </a:solidFill>
              </a:rPr>
              <a:t>g</a:t>
            </a:r>
            <a:r>
              <a:rPr b="1" lang="es" sz="2900">
                <a:solidFill>
                  <a:srgbClr val="E83464"/>
                </a:solidFill>
              </a:rPr>
              <a:t>ets </a:t>
            </a:r>
            <a:endParaRPr b="1" i="0" sz="3000" u="none" cap="none" strike="noStrike">
              <a:solidFill>
                <a:srgbClr val="E83464"/>
              </a:solidFill>
            </a:endParaRPr>
          </a:p>
        </p:txBody>
      </p:sp>
      <p:sp>
        <p:nvSpPr>
          <p:cNvPr id="403" name="Google Shape;403;ge7f918ef15_0_7"/>
          <p:cNvSpPr txBox="1"/>
          <p:nvPr/>
        </p:nvSpPr>
        <p:spPr>
          <a:xfrm>
            <a:off x="1135600" y="1397025"/>
            <a:ext cx="7008300" cy="30123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None/>
            </a:pPr>
            <a:r>
              <a:rPr lang="es" sz="1300">
                <a:solidFill>
                  <a:srgbClr val="3C63AB"/>
                </a:solidFill>
              </a:rPr>
              <a:t>Flutter </a:t>
            </a:r>
            <a:r>
              <a:rPr lang="es" sz="1300">
                <a:solidFill>
                  <a:srgbClr val="3C63AB"/>
                </a:solidFill>
              </a:rPr>
              <a:t>dispone</a:t>
            </a:r>
            <a:r>
              <a:rPr lang="es" sz="1300">
                <a:solidFill>
                  <a:srgbClr val="3C63AB"/>
                </a:solidFill>
              </a:rPr>
              <a:t> principalmente de dos tipos de Widgets:</a:t>
            </a:r>
            <a:endParaRPr sz="1300">
              <a:solidFill>
                <a:srgbClr val="3C63AB"/>
              </a:solidFill>
            </a:endParaRPr>
          </a:p>
          <a:p>
            <a:pPr indent="-304800" lvl="0" marL="457200" rtl="0" algn="just">
              <a:lnSpc>
                <a:spcPct val="90000"/>
              </a:lnSpc>
              <a:spcBef>
                <a:spcPts val="900"/>
              </a:spcBef>
              <a:spcAft>
                <a:spcPts val="0"/>
              </a:spcAft>
              <a:buClr>
                <a:srgbClr val="3C63AB"/>
              </a:buClr>
              <a:buSzPts val="1200"/>
              <a:buChar char="●"/>
            </a:pPr>
            <a:r>
              <a:rPr lang="es" sz="1200">
                <a:solidFill>
                  <a:srgbClr val="3C63AB"/>
                </a:solidFill>
              </a:rPr>
              <a:t>Widgets sin estado (</a:t>
            </a:r>
            <a:r>
              <a:rPr b="1" lang="es" sz="1200">
                <a:solidFill>
                  <a:srgbClr val="3C63AB"/>
                </a:solidFill>
              </a:rPr>
              <a:t>StatelessWidgets</a:t>
            </a:r>
            <a:r>
              <a:rPr lang="es" sz="1200">
                <a:solidFill>
                  <a:srgbClr val="3C63AB"/>
                </a:solidFill>
              </a:rPr>
              <a:t>) : Los widgets de este tipo no reaccionan ante el intento de interacción con el usuario. No tienen asociado una acción o comportamiento particular. Son estáticos en la interfaz. Por ejemplo: Icono, Texto, Contendor con color, entre otros.</a:t>
            </a:r>
            <a:endParaRPr sz="1200">
              <a:solidFill>
                <a:srgbClr val="3C63AB"/>
              </a:solidFill>
            </a:endParaRPr>
          </a:p>
          <a:p>
            <a:pPr indent="0" lvl="0" marL="457200" rtl="0" algn="just">
              <a:lnSpc>
                <a:spcPct val="90000"/>
              </a:lnSpc>
              <a:spcBef>
                <a:spcPts val="900"/>
              </a:spcBef>
              <a:spcAft>
                <a:spcPts val="0"/>
              </a:spcAft>
              <a:buNone/>
            </a:pPr>
            <a:r>
              <a:t/>
            </a:r>
            <a:endParaRPr sz="1200">
              <a:solidFill>
                <a:srgbClr val="3C63AB"/>
              </a:solidFill>
            </a:endParaRPr>
          </a:p>
          <a:p>
            <a:pPr indent="-304800" lvl="0" marL="457200" marR="0" rtl="0" algn="just">
              <a:lnSpc>
                <a:spcPct val="90000"/>
              </a:lnSpc>
              <a:spcBef>
                <a:spcPts val="900"/>
              </a:spcBef>
              <a:spcAft>
                <a:spcPts val="0"/>
              </a:spcAft>
              <a:buClr>
                <a:srgbClr val="3C63AB"/>
              </a:buClr>
              <a:buSzPts val="1200"/>
              <a:buChar char="●"/>
            </a:pPr>
            <a:r>
              <a:rPr lang="es" sz="1200">
                <a:solidFill>
                  <a:srgbClr val="3C63AB"/>
                </a:solidFill>
              </a:rPr>
              <a:t>Widgets con estado (</a:t>
            </a:r>
            <a:r>
              <a:rPr b="1" lang="es" sz="1200">
                <a:solidFill>
                  <a:srgbClr val="3C63AB"/>
                </a:solidFill>
              </a:rPr>
              <a:t>StatefulWidgets</a:t>
            </a:r>
            <a:r>
              <a:rPr lang="es" sz="1200">
                <a:solidFill>
                  <a:srgbClr val="3C63AB"/>
                </a:solidFill>
              </a:rPr>
              <a:t>): Que son todos los widgets con los que el usuario de la aplicación puede tener una interacción directa. Por ejemplo: Checkbox, Radio, Slider, Form. Este tipo de </a:t>
            </a:r>
            <a:r>
              <a:rPr lang="es" sz="1200">
                <a:solidFill>
                  <a:srgbClr val="3C63AB"/>
                </a:solidFill>
                <a:extLst>
                  <a:ext uri="http://customooxmlschemas.google.com/">
                    <go:slidesCustomData xmlns:go="http://customooxmlschemas.google.com/" textRoundtripDataId="0"/>
                  </a:ext>
                </a:extLst>
              </a:rPr>
              <a:t>widgets</a:t>
            </a:r>
            <a:r>
              <a:rPr lang="es" sz="1200">
                <a:solidFill>
                  <a:srgbClr val="3C63AB"/>
                </a:solidFill>
              </a:rPr>
              <a:t> por lo general disparan algún evento, acción o comportamiento determinado como respuesta a la interacción con el usuario.</a:t>
            </a:r>
            <a:endParaRPr sz="1200">
              <a:solidFill>
                <a:srgbClr val="3C63AB"/>
              </a:solidFill>
            </a:endParaRPr>
          </a:p>
          <a:p>
            <a:pPr indent="0" lvl="0" marL="0" marR="0" rtl="0" algn="just">
              <a:lnSpc>
                <a:spcPct val="90000"/>
              </a:lnSpc>
              <a:spcBef>
                <a:spcPts val="900"/>
              </a:spcBef>
              <a:spcAft>
                <a:spcPts val="0"/>
              </a:spcAft>
              <a:buNone/>
            </a:pPr>
            <a:r>
              <a:t/>
            </a:r>
            <a:endParaRPr sz="1200">
              <a:solidFill>
                <a:srgbClr val="3C63AB"/>
              </a:solidFill>
            </a:endParaRPr>
          </a:p>
          <a:p>
            <a:pPr indent="0" lvl="0" marL="0" marR="0" rtl="0" algn="just">
              <a:lnSpc>
                <a:spcPct val="90000"/>
              </a:lnSpc>
              <a:spcBef>
                <a:spcPts val="900"/>
              </a:spcBef>
              <a:spcAft>
                <a:spcPts val="0"/>
              </a:spcAft>
              <a:buNone/>
            </a:pPr>
            <a:r>
              <a:t/>
            </a:r>
            <a:endParaRPr sz="1300">
              <a:solidFill>
                <a:srgbClr val="3C63AB"/>
              </a:solidFill>
            </a:endParaRPr>
          </a:p>
          <a:p>
            <a:pPr indent="0" lvl="0" marL="0" marR="0" rtl="0" algn="just">
              <a:lnSpc>
                <a:spcPct val="90000"/>
              </a:lnSpc>
              <a:spcBef>
                <a:spcPts val="900"/>
              </a:spcBef>
              <a:spcAft>
                <a:spcPts val="0"/>
              </a:spcAft>
              <a:buNone/>
            </a:pPr>
            <a:r>
              <a:rPr lang="es" sz="1300">
                <a:solidFill>
                  <a:srgbClr val="3C63AB"/>
                </a:solidFill>
              </a:rPr>
              <a:t>Ambos tipos de widgets heredan sus características y comportamientos de una clase principal Widget.</a:t>
            </a:r>
            <a:endParaRPr sz="1300">
              <a:solidFill>
                <a:srgbClr val="3C63AB"/>
              </a:solidFill>
            </a:endParaRPr>
          </a:p>
          <a:p>
            <a:pPr indent="0" lvl="0" marL="457200" marR="0" rtl="0" algn="l">
              <a:lnSpc>
                <a:spcPct val="90000"/>
              </a:lnSpc>
              <a:spcBef>
                <a:spcPts val="900"/>
              </a:spcBef>
              <a:spcAft>
                <a:spcPts val="0"/>
              </a:spcAft>
              <a:buClr>
                <a:srgbClr val="000000"/>
              </a:buClr>
              <a:buSzPts val="1500"/>
              <a:buFont typeface="Arial"/>
              <a:buNone/>
            </a:pPr>
            <a:r>
              <a:t/>
            </a:r>
            <a:endParaRPr b="0" i="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4">
            <a:alphaModFix/>
          </a:blip>
          <a:stretch>
            <a:fillRect/>
          </a:stretch>
        </a:blipFill>
      </p:bgPr>
    </p:bg>
    <p:spTree>
      <p:nvGrpSpPr>
        <p:cNvPr id="407" name="Shape 407"/>
        <p:cNvGrpSpPr/>
        <p:nvPr/>
      </p:nvGrpSpPr>
      <p:grpSpPr>
        <a:xfrm>
          <a:off x="0" y="0"/>
          <a:ext cx="0" cy="0"/>
          <a:chOff x="0" y="0"/>
          <a:chExt cx="0" cy="0"/>
        </a:xfrm>
      </p:grpSpPr>
      <p:sp>
        <p:nvSpPr>
          <p:cNvPr id="408" name="Google Shape;408;ge933c05854_0_58"/>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3000">
                <a:solidFill>
                  <a:srgbClr val="E83464"/>
                </a:solidFill>
              </a:rPr>
              <a:t>  Widgets sin estado: StatelessWidgets</a:t>
            </a:r>
            <a:endParaRPr b="1" i="0" sz="3000" u="none" cap="none" strike="noStrike">
              <a:solidFill>
                <a:srgbClr val="E83464"/>
              </a:solidFill>
            </a:endParaRPr>
          </a:p>
          <a:p>
            <a:pPr indent="0" lvl="0" marL="0" marR="0" rtl="0" algn="l">
              <a:lnSpc>
                <a:spcPct val="85000"/>
              </a:lnSpc>
              <a:spcBef>
                <a:spcPts val="0"/>
              </a:spcBef>
              <a:spcAft>
                <a:spcPts val="0"/>
              </a:spcAft>
              <a:buClr>
                <a:srgbClr val="000000"/>
              </a:buClr>
              <a:buSzPts val="3000"/>
              <a:buFont typeface="Arial"/>
              <a:buNone/>
            </a:pPr>
            <a:r>
              <a:t/>
            </a:r>
            <a:endParaRPr b="1" i="0" sz="3000" u="none" cap="none" strike="noStrike">
              <a:solidFill>
                <a:srgbClr val="E83464"/>
              </a:solidFill>
            </a:endParaRPr>
          </a:p>
        </p:txBody>
      </p:sp>
      <p:sp>
        <p:nvSpPr>
          <p:cNvPr id="409" name="Google Shape;409;ge933c05854_0_58"/>
          <p:cNvSpPr txBox="1"/>
          <p:nvPr/>
        </p:nvSpPr>
        <p:spPr>
          <a:xfrm>
            <a:off x="1202200" y="1665825"/>
            <a:ext cx="4273200" cy="2736900"/>
          </a:xfrm>
          <a:prstGeom prst="rect">
            <a:avLst/>
          </a:prstGeom>
          <a:noFill/>
          <a:ln>
            <a:noFill/>
          </a:ln>
        </p:spPr>
        <p:txBody>
          <a:bodyPr anchorCtr="0" anchor="t" bIns="34275" lIns="0" spcFirstLastPara="1" rIns="0" wrap="square" tIns="34275">
            <a:noAutofit/>
          </a:bodyPr>
          <a:lstStyle/>
          <a:p>
            <a:pPr indent="0" lvl="0" marL="0" rtl="0" algn="l">
              <a:lnSpc>
                <a:spcPct val="90000"/>
              </a:lnSpc>
              <a:spcBef>
                <a:spcPts val="900"/>
              </a:spcBef>
              <a:spcAft>
                <a:spcPts val="0"/>
              </a:spcAft>
              <a:buNone/>
            </a:pPr>
            <a:r>
              <a:rPr lang="es" sz="1300">
                <a:solidFill>
                  <a:srgbClr val="3C63AB"/>
                </a:solidFill>
              </a:rPr>
              <a:t>En Flutter, los más comunes son Texto, Botón elevado e Icono.</a:t>
            </a:r>
            <a:endParaRPr b="1" sz="1300">
              <a:solidFill>
                <a:srgbClr val="3C63AB"/>
              </a:solidFill>
            </a:endParaRPr>
          </a:p>
          <a:p>
            <a:pPr indent="0" lvl="0" marL="0" marR="0" rtl="0" algn="l">
              <a:lnSpc>
                <a:spcPct val="90000"/>
              </a:lnSpc>
              <a:spcBef>
                <a:spcPts val="900"/>
              </a:spcBef>
              <a:spcAft>
                <a:spcPts val="0"/>
              </a:spcAft>
              <a:buNone/>
            </a:pPr>
            <a:r>
              <a:t/>
            </a:r>
            <a:endParaRPr b="1" sz="1300">
              <a:solidFill>
                <a:srgbClr val="3C63AB"/>
              </a:solidFill>
            </a:endParaRPr>
          </a:p>
          <a:p>
            <a:pPr indent="0" lvl="0" marL="0" marR="0" rtl="0" algn="l">
              <a:lnSpc>
                <a:spcPct val="90000"/>
              </a:lnSpc>
              <a:spcBef>
                <a:spcPts val="900"/>
              </a:spcBef>
              <a:spcAft>
                <a:spcPts val="0"/>
              </a:spcAft>
              <a:buNone/>
            </a:pPr>
            <a:r>
              <a:rPr b="1" lang="es" sz="1300">
                <a:solidFill>
                  <a:srgbClr val="3C63AB"/>
                </a:solidFill>
              </a:rPr>
              <a:t>Text</a:t>
            </a:r>
            <a:endParaRPr b="1" sz="1300">
              <a:solidFill>
                <a:srgbClr val="3C63AB"/>
              </a:solidFill>
            </a:endParaRPr>
          </a:p>
          <a:p>
            <a:pPr indent="-311150" lvl="0" marL="457200" marR="0" rtl="0" algn="l">
              <a:lnSpc>
                <a:spcPct val="90000"/>
              </a:lnSpc>
              <a:spcBef>
                <a:spcPts val="900"/>
              </a:spcBef>
              <a:spcAft>
                <a:spcPts val="0"/>
              </a:spcAft>
              <a:buClr>
                <a:srgbClr val="3C63AB"/>
              </a:buClr>
              <a:buSzPts val="1300"/>
              <a:buChar char="●"/>
            </a:pPr>
            <a:r>
              <a:rPr lang="es" sz="1300">
                <a:solidFill>
                  <a:srgbClr val="3C63AB"/>
                </a:solidFill>
              </a:rPr>
              <a:t>El texto usa un constructor para </a:t>
            </a:r>
            <a:r>
              <a:rPr lang="es" sz="1300">
                <a:solidFill>
                  <a:srgbClr val="3C63AB"/>
                </a:solidFill>
              </a:rPr>
              <a:t>inicializar </a:t>
            </a:r>
            <a:r>
              <a:rPr lang="es" sz="1300">
                <a:solidFill>
                  <a:srgbClr val="3C63AB"/>
                </a:solidFill>
              </a:rPr>
              <a:t>algunas propiedades</a:t>
            </a:r>
            <a:r>
              <a:rPr lang="es" sz="1300">
                <a:solidFill>
                  <a:srgbClr val="3C63AB"/>
                </a:solidFill>
              </a:rPr>
              <a:t> y a fin de </a:t>
            </a:r>
            <a:r>
              <a:rPr lang="es" sz="1300">
                <a:solidFill>
                  <a:srgbClr val="3C63AB"/>
                </a:solidFill>
              </a:rPr>
              <a:t>crear controles manejar el contenido de la pantalla.</a:t>
            </a:r>
            <a:endParaRPr sz="1300">
              <a:solidFill>
                <a:srgbClr val="3C63AB"/>
              </a:solidFill>
            </a:endParaRPr>
          </a:p>
          <a:p>
            <a:pPr indent="0" lvl="0" marL="457200" marR="0" rtl="0" algn="l">
              <a:lnSpc>
                <a:spcPct val="90000"/>
              </a:lnSpc>
              <a:spcBef>
                <a:spcPts val="900"/>
              </a:spcBef>
              <a:spcAft>
                <a:spcPts val="0"/>
              </a:spcAft>
              <a:buNone/>
            </a:pPr>
            <a:r>
              <a:t/>
            </a:r>
            <a:endParaRPr sz="1300">
              <a:solidFill>
                <a:srgbClr val="3C63AB"/>
              </a:solidFill>
            </a:endParaRPr>
          </a:p>
          <a:p>
            <a:pPr indent="-311150" lvl="0" marL="457200" marR="0" rtl="0" algn="l">
              <a:lnSpc>
                <a:spcPct val="90000"/>
              </a:lnSpc>
              <a:spcBef>
                <a:spcPts val="900"/>
              </a:spcBef>
              <a:spcAft>
                <a:spcPts val="0"/>
              </a:spcAft>
              <a:buClr>
                <a:srgbClr val="3C63AB"/>
              </a:buClr>
              <a:buSzPts val="1300"/>
              <a:buChar char="●"/>
            </a:pPr>
            <a:r>
              <a:rPr lang="es" sz="1300">
                <a:solidFill>
                  <a:srgbClr val="3C63AB"/>
                </a:solidFill>
              </a:rPr>
              <a:t>El widget de texto muestra un</a:t>
            </a:r>
            <a:r>
              <a:rPr lang="es" sz="1300">
                <a:solidFill>
                  <a:srgbClr val="3C63AB"/>
                </a:solidFill>
              </a:rPr>
              <a:t>a cadena de texto </a:t>
            </a:r>
            <a:r>
              <a:rPr lang="es" sz="1300">
                <a:solidFill>
                  <a:srgbClr val="3C63AB"/>
                </a:solidFill>
              </a:rPr>
              <a:t>con un solo estilo. Misma que puede dividirse en varias líneas o puede que todas se </a:t>
            </a:r>
            <a:r>
              <a:rPr lang="es" sz="1300">
                <a:solidFill>
                  <a:srgbClr val="3C63AB"/>
                </a:solidFill>
              </a:rPr>
              <a:t>muestren</a:t>
            </a:r>
            <a:r>
              <a:rPr lang="es" sz="1300">
                <a:solidFill>
                  <a:srgbClr val="3C63AB"/>
                </a:solidFill>
              </a:rPr>
              <a:t> en la misma línea, dependiendo de las restricciones de diseño.</a:t>
            </a:r>
            <a:endParaRPr sz="1300">
              <a:solidFill>
                <a:srgbClr val="3C63AB"/>
              </a:solidFill>
            </a:endParaRPr>
          </a:p>
          <a:p>
            <a:pPr indent="0" lvl="0" marL="0" rtl="0" algn="l">
              <a:lnSpc>
                <a:spcPct val="90000"/>
              </a:lnSpc>
              <a:spcBef>
                <a:spcPts val="900"/>
              </a:spcBef>
              <a:spcAft>
                <a:spcPts val="0"/>
              </a:spcAft>
              <a:buNone/>
            </a:pPr>
            <a:r>
              <a:t/>
            </a:r>
            <a:endParaRPr sz="1000">
              <a:solidFill>
                <a:srgbClr val="3C63AB"/>
              </a:solidFill>
              <a:latin typeface="Courier New"/>
              <a:ea typeface="Courier New"/>
              <a:cs typeface="Courier New"/>
              <a:sym typeface="Courier New"/>
            </a:endParaRPr>
          </a:p>
          <a:p>
            <a:pPr indent="0" lvl="0" marL="0" rtl="0" algn="l">
              <a:lnSpc>
                <a:spcPct val="90000"/>
              </a:lnSpc>
              <a:spcBef>
                <a:spcPts val="900"/>
              </a:spcBef>
              <a:spcAft>
                <a:spcPts val="0"/>
              </a:spcAft>
              <a:buNone/>
            </a:pPr>
            <a:r>
              <a:t/>
            </a:r>
            <a:endParaRPr sz="1000">
              <a:solidFill>
                <a:srgbClr val="3C63AB"/>
              </a:solidFill>
              <a:latin typeface="Courier New"/>
              <a:ea typeface="Courier New"/>
              <a:cs typeface="Courier New"/>
              <a:sym typeface="Courier New"/>
            </a:endParaRPr>
          </a:p>
          <a:p>
            <a:pPr indent="0" lvl="0" marL="0" rtl="0" algn="l">
              <a:lnSpc>
                <a:spcPct val="90000"/>
              </a:lnSpc>
              <a:spcBef>
                <a:spcPts val="900"/>
              </a:spcBef>
              <a:spcAft>
                <a:spcPts val="0"/>
              </a:spcAft>
              <a:buClr>
                <a:srgbClr val="000000"/>
              </a:buClr>
              <a:buSzPts val="1500"/>
              <a:buFont typeface="Arial"/>
              <a:buNone/>
            </a:pPr>
            <a:r>
              <a:t/>
            </a:r>
            <a:endParaRPr sz="1300">
              <a:solidFill>
                <a:srgbClr val="3C63AB"/>
              </a:solidFill>
            </a:endParaRPr>
          </a:p>
          <a:p>
            <a:pPr indent="0" lvl="0" marL="0" marR="0" rtl="0" algn="just">
              <a:lnSpc>
                <a:spcPct val="90000"/>
              </a:lnSpc>
              <a:spcBef>
                <a:spcPts val="900"/>
              </a:spcBef>
              <a:spcAft>
                <a:spcPts val="0"/>
              </a:spcAft>
              <a:buClr>
                <a:srgbClr val="000000"/>
              </a:buClr>
              <a:buSzPts val="1600"/>
              <a:buFont typeface="Arial"/>
              <a:buNone/>
            </a:pPr>
            <a:r>
              <a:t/>
            </a:r>
            <a:endParaRPr sz="1000">
              <a:solidFill>
                <a:srgbClr val="3C63AB"/>
              </a:solidFill>
              <a:latin typeface="Courier New"/>
              <a:ea typeface="Courier New"/>
              <a:cs typeface="Courier New"/>
              <a:sym typeface="Courier New"/>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pic>
        <p:nvPicPr>
          <p:cNvPr id="410" name="Google Shape;410;ge933c05854_0_58"/>
          <p:cNvPicPr preferRelativeResize="0"/>
          <p:nvPr/>
        </p:nvPicPr>
        <p:blipFill>
          <a:blip r:embed="rId5">
            <a:alphaModFix/>
          </a:blip>
          <a:stretch>
            <a:fillRect/>
          </a:stretch>
        </p:blipFill>
        <p:spPr>
          <a:xfrm>
            <a:off x="6278325" y="3185425"/>
            <a:ext cx="1300900" cy="545300"/>
          </a:xfrm>
          <a:prstGeom prst="rect">
            <a:avLst/>
          </a:prstGeom>
          <a:noFill/>
          <a:ln>
            <a:noFill/>
          </a:ln>
        </p:spPr>
      </p:pic>
      <p:pic>
        <p:nvPicPr>
          <p:cNvPr id="411" name="Google Shape;411;ge933c05854_0_58"/>
          <p:cNvPicPr preferRelativeResize="0"/>
          <p:nvPr/>
        </p:nvPicPr>
        <p:blipFill>
          <a:blip r:embed="rId6">
            <a:alphaModFix/>
          </a:blip>
          <a:stretch>
            <a:fillRect/>
          </a:stretch>
        </p:blipFill>
        <p:spPr>
          <a:xfrm>
            <a:off x="5601713" y="1665814"/>
            <a:ext cx="2654125" cy="156538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15" name="Shape 415"/>
        <p:cNvGrpSpPr/>
        <p:nvPr/>
      </p:nvGrpSpPr>
      <p:grpSpPr>
        <a:xfrm>
          <a:off x="0" y="0"/>
          <a:ext cx="0" cy="0"/>
          <a:chOff x="0" y="0"/>
          <a:chExt cx="0" cy="0"/>
        </a:xfrm>
      </p:grpSpPr>
      <p:sp>
        <p:nvSpPr>
          <p:cNvPr id="416" name="Google Shape;416;ge933c05854_0_73"/>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0000"/>
              </a:buClr>
              <a:buSzPts val="3000"/>
              <a:buFont typeface="Arial"/>
              <a:buNone/>
            </a:pPr>
            <a:r>
              <a:rPr b="1" lang="es" sz="3000">
                <a:solidFill>
                  <a:srgbClr val="E83464"/>
                </a:solidFill>
              </a:rPr>
              <a:t>  Widgets sin estado: StatelessWidgets</a:t>
            </a:r>
            <a:endParaRPr b="1" sz="3000">
              <a:solidFill>
                <a:srgbClr val="E83464"/>
              </a:solidFill>
            </a:endParaRPr>
          </a:p>
          <a:p>
            <a:pPr indent="0" lvl="0" marL="0" marR="0" rtl="0" algn="l">
              <a:lnSpc>
                <a:spcPct val="85000"/>
              </a:lnSpc>
              <a:spcBef>
                <a:spcPts val="0"/>
              </a:spcBef>
              <a:spcAft>
                <a:spcPts val="0"/>
              </a:spcAft>
              <a:buClr>
                <a:srgbClr val="000000"/>
              </a:buClr>
              <a:buSzPts val="3000"/>
              <a:buFont typeface="Arial"/>
              <a:buNone/>
            </a:pPr>
            <a:r>
              <a:t/>
            </a:r>
            <a:endParaRPr b="1" i="0" sz="3000" u="none" cap="none" strike="noStrike">
              <a:solidFill>
                <a:srgbClr val="E83464"/>
              </a:solidFill>
            </a:endParaRPr>
          </a:p>
        </p:txBody>
      </p:sp>
      <p:sp>
        <p:nvSpPr>
          <p:cNvPr id="417" name="Google Shape;417;ge933c05854_0_73"/>
          <p:cNvSpPr txBox="1"/>
          <p:nvPr/>
        </p:nvSpPr>
        <p:spPr>
          <a:xfrm>
            <a:off x="1330275" y="1665825"/>
            <a:ext cx="4145100" cy="27369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None/>
            </a:pPr>
            <a:r>
              <a:rPr b="1" lang="es">
                <a:solidFill>
                  <a:srgbClr val="3C63AB"/>
                </a:solidFill>
              </a:rPr>
              <a:t>ElevatedButton</a:t>
            </a:r>
            <a:endParaRPr b="1">
              <a:solidFill>
                <a:srgbClr val="3C63AB"/>
              </a:solidFill>
            </a:endParaRPr>
          </a:p>
          <a:p>
            <a:pPr indent="-317500" lvl="0" marL="457200" marR="0" rtl="0" algn="l">
              <a:lnSpc>
                <a:spcPct val="90000"/>
              </a:lnSpc>
              <a:spcBef>
                <a:spcPts val="900"/>
              </a:spcBef>
              <a:spcAft>
                <a:spcPts val="0"/>
              </a:spcAft>
              <a:buClr>
                <a:srgbClr val="3C63AB"/>
              </a:buClr>
              <a:buSzPts val="1400"/>
              <a:buChar char="●"/>
            </a:pPr>
            <a:r>
              <a:rPr lang="es">
                <a:solidFill>
                  <a:srgbClr val="3C63AB"/>
                </a:solidFill>
              </a:rPr>
              <a:t>Un botón elevado es una etiqueta hijo mostrada en un widget  de Material Design de cuya  propiedad “elevation” aumenta cuando se presiona el botón.</a:t>
            </a:r>
            <a:endParaRPr>
              <a:solidFill>
                <a:srgbClr val="3C63AB"/>
              </a:solidFill>
            </a:endParaRPr>
          </a:p>
          <a:p>
            <a:pPr indent="0" lvl="0" marL="457200" marR="0" rtl="0" algn="l">
              <a:lnSpc>
                <a:spcPct val="90000"/>
              </a:lnSpc>
              <a:spcBef>
                <a:spcPts val="900"/>
              </a:spcBef>
              <a:spcAft>
                <a:spcPts val="0"/>
              </a:spcAft>
              <a:buNone/>
            </a:pPr>
            <a:r>
              <a:t/>
            </a:r>
            <a:endParaRPr>
              <a:solidFill>
                <a:srgbClr val="3C63AB"/>
              </a:solidFill>
            </a:endParaRPr>
          </a:p>
          <a:p>
            <a:pPr indent="-317500" lvl="0" marL="457200" marR="0" rtl="0" algn="l">
              <a:lnSpc>
                <a:spcPct val="90000"/>
              </a:lnSpc>
              <a:spcBef>
                <a:spcPts val="900"/>
              </a:spcBef>
              <a:spcAft>
                <a:spcPts val="0"/>
              </a:spcAft>
              <a:buClr>
                <a:srgbClr val="3C63AB"/>
              </a:buClr>
              <a:buSzPts val="1400"/>
              <a:buChar char="●"/>
            </a:pPr>
            <a:r>
              <a:rPr lang="es">
                <a:solidFill>
                  <a:srgbClr val="3C63AB"/>
                </a:solidFill>
              </a:rPr>
              <a:t>Son usados</a:t>
            </a:r>
            <a:r>
              <a:rPr lang="es">
                <a:solidFill>
                  <a:srgbClr val="3C63AB"/>
                </a:solidFill>
              </a:rPr>
              <a:t> para agregar dimensión a diseños que de otro modo serían en su mayoría planos, por ejemplo, en listas de contenido largas y ocupadas o en espacios amplios.</a:t>
            </a:r>
            <a:endParaRPr>
              <a:solidFill>
                <a:srgbClr val="3C63AB"/>
              </a:solidFill>
            </a:endParaRPr>
          </a:p>
          <a:p>
            <a:pPr indent="0" lvl="0" marL="0" rtl="0" algn="l">
              <a:lnSpc>
                <a:spcPct val="90000"/>
              </a:lnSpc>
              <a:spcBef>
                <a:spcPts val="900"/>
              </a:spcBef>
              <a:spcAft>
                <a:spcPts val="0"/>
              </a:spcAft>
              <a:buNone/>
            </a:pPr>
            <a:r>
              <a:t/>
            </a:r>
            <a:endParaRPr sz="1100">
              <a:solidFill>
                <a:srgbClr val="3C63AB"/>
              </a:solidFill>
              <a:latin typeface="Courier New"/>
              <a:ea typeface="Courier New"/>
              <a:cs typeface="Courier New"/>
              <a:sym typeface="Courier New"/>
            </a:endParaRPr>
          </a:p>
          <a:p>
            <a:pPr indent="0" lvl="0" marL="0" rtl="0" algn="l">
              <a:lnSpc>
                <a:spcPct val="90000"/>
              </a:lnSpc>
              <a:spcBef>
                <a:spcPts val="900"/>
              </a:spcBef>
              <a:spcAft>
                <a:spcPts val="0"/>
              </a:spcAft>
              <a:buNone/>
            </a:pPr>
            <a:r>
              <a:t/>
            </a:r>
            <a:endParaRPr sz="1100">
              <a:solidFill>
                <a:srgbClr val="3C63AB"/>
              </a:solidFill>
              <a:latin typeface="Courier New"/>
              <a:ea typeface="Courier New"/>
              <a:cs typeface="Courier New"/>
              <a:sym typeface="Courier New"/>
            </a:endParaRPr>
          </a:p>
          <a:p>
            <a:pPr indent="0" lvl="0" marL="0" rtl="0" algn="l">
              <a:lnSpc>
                <a:spcPct val="90000"/>
              </a:lnSpc>
              <a:spcBef>
                <a:spcPts val="900"/>
              </a:spcBef>
              <a:spcAft>
                <a:spcPts val="0"/>
              </a:spcAft>
              <a:buClr>
                <a:srgbClr val="000000"/>
              </a:buClr>
              <a:buSzPts val="1500"/>
              <a:buFont typeface="Arial"/>
              <a:buNone/>
            </a:pPr>
            <a:r>
              <a:t/>
            </a:r>
            <a:endParaRPr>
              <a:solidFill>
                <a:srgbClr val="3C63AB"/>
              </a:solidFill>
            </a:endParaRPr>
          </a:p>
          <a:p>
            <a:pPr indent="0" lvl="0" marL="0" marR="0" rtl="0" algn="just">
              <a:lnSpc>
                <a:spcPct val="90000"/>
              </a:lnSpc>
              <a:spcBef>
                <a:spcPts val="900"/>
              </a:spcBef>
              <a:spcAft>
                <a:spcPts val="0"/>
              </a:spcAft>
              <a:buClr>
                <a:srgbClr val="000000"/>
              </a:buClr>
              <a:buSzPts val="1600"/>
              <a:buFont typeface="Arial"/>
              <a:buNone/>
            </a:pPr>
            <a:r>
              <a:t/>
            </a:r>
            <a:endParaRPr sz="1100">
              <a:solidFill>
                <a:srgbClr val="3C63AB"/>
              </a:solidFill>
              <a:latin typeface="Courier New"/>
              <a:ea typeface="Courier New"/>
              <a:cs typeface="Courier New"/>
              <a:sym typeface="Courier New"/>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418" name="Google Shape;418;ge933c05854_0_73"/>
          <p:cNvPicPr preferRelativeResize="0"/>
          <p:nvPr/>
        </p:nvPicPr>
        <p:blipFill>
          <a:blip r:embed="rId4">
            <a:alphaModFix/>
          </a:blip>
          <a:stretch>
            <a:fillRect/>
          </a:stretch>
        </p:blipFill>
        <p:spPr>
          <a:xfrm>
            <a:off x="6377850" y="3258337"/>
            <a:ext cx="1323975" cy="514350"/>
          </a:xfrm>
          <a:prstGeom prst="rect">
            <a:avLst/>
          </a:prstGeom>
          <a:noFill/>
          <a:ln>
            <a:noFill/>
          </a:ln>
        </p:spPr>
      </p:pic>
      <p:pic>
        <p:nvPicPr>
          <p:cNvPr id="419" name="Google Shape;419;ge933c05854_0_73"/>
          <p:cNvPicPr preferRelativeResize="0"/>
          <p:nvPr/>
        </p:nvPicPr>
        <p:blipFill>
          <a:blip r:embed="rId5">
            <a:alphaModFix/>
          </a:blip>
          <a:stretch>
            <a:fillRect/>
          </a:stretch>
        </p:blipFill>
        <p:spPr>
          <a:xfrm>
            <a:off x="5747675" y="1772350"/>
            <a:ext cx="2217999" cy="12933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4">
            <a:alphaModFix/>
          </a:blip>
          <a:stretch>
            <a:fillRect/>
          </a:stretch>
        </a:blipFill>
      </p:bgPr>
    </p:bg>
    <p:spTree>
      <p:nvGrpSpPr>
        <p:cNvPr id="423" name="Shape 423"/>
        <p:cNvGrpSpPr/>
        <p:nvPr/>
      </p:nvGrpSpPr>
      <p:grpSpPr>
        <a:xfrm>
          <a:off x="0" y="0"/>
          <a:ext cx="0" cy="0"/>
          <a:chOff x="0" y="0"/>
          <a:chExt cx="0" cy="0"/>
        </a:xfrm>
      </p:grpSpPr>
      <p:sp>
        <p:nvSpPr>
          <p:cNvPr id="424" name="Google Shape;424;geb3e64bb3c_0_259"/>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rtl="0" algn="l">
              <a:lnSpc>
                <a:spcPct val="85000"/>
              </a:lnSpc>
              <a:spcBef>
                <a:spcPts val="0"/>
              </a:spcBef>
              <a:spcAft>
                <a:spcPts val="0"/>
              </a:spcAft>
              <a:buClr>
                <a:srgbClr val="000000"/>
              </a:buClr>
              <a:buSzPts val="3000"/>
              <a:buFont typeface="Arial"/>
              <a:buNone/>
            </a:pPr>
            <a:r>
              <a:rPr b="1" lang="es" sz="3000">
                <a:solidFill>
                  <a:srgbClr val="E83464"/>
                </a:solidFill>
              </a:rPr>
              <a:t>  Widgets sin estado: StatelessWidgets</a:t>
            </a:r>
            <a:endParaRPr b="1" sz="3000">
              <a:solidFill>
                <a:srgbClr val="E83464"/>
              </a:solidFill>
            </a:endParaRPr>
          </a:p>
          <a:p>
            <a:pPr indent="0" lvl="0" marL="0" marR="0" rtl="0" algn="l">
              <a:lnSpc>
                <a:spcPct val="85000"/>
              </a:lnSpc>
              <a:spcBef>
                <a:spcPts val="0"/>
              </a:spcBef>
              <a:spcAft>
                <a:spcPts val="0"/>
              </a:spcAft>
              <a:buClr>
                <a:srgbClr val="000000"/>
              </a:buClr>
              <a:buSzPts val="3000"/>
              <a:buFont typeface="Arial"/>
              <a:buNone/>
            </a:pPr>
            <a:r>
              <a:t/>
            </a:r>
            <a:endParaRPr b="1" i="0" sz="3000" u="none" cap="none" strike="noStrike">
              <a:solidFill>
                <a:srgbClr val="E83464"/>
              </a:solidFill>
            </a:endParaRPr>
          </a:p>
        </p:txBody>
      </p:sp>
      <p:sp>
        <p:nvSpPr>
          <p:cNvPr id="425" name="Google Shape;425;geb3e64bb3c_0_259"/>
          <p:cNvSpPr txBox="1"/>
          <p:nvPr/>
        </p:nvSpPr>
        <p:spPr>
          <a:xfrm>
            <a:off x="899950" y="1665825"/>
            <a:ext cx="7571400" cy="4695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None/>
            </a:pPr>
            <a:r>
              <a:rPr lang="es">
                <a:solidFill>
                  <a:srgbClr val="3C63AB"/>
                </a:solidFill>
              </a:rPr>
              <a:t>También</a:t>
            </a:r>
            <a:r>
              <a:rPr lang="es">
                <a:solidFill>
                  <a:srgbClr val="3C63AB"/>
                </a:solidFill>
              </a:rPr>
              <a:t> podemos encontrar sub clases de widgets sin entados. Normalmente, los widgets tienen más argumentos en los constructor. Cada uno corresponde a una propiedad. </a:t>
            </a:r>
            <a:endParaRPr>
              <a:solidFill>
                <a:srgbClr val="3C63AB"/>
              </a:solidFill>
            </a:endParaRPr>
          </a:p>
          <a:p>
            <a:pPr indent="0" lvl="0" marL="0" rtl="0" algn="l">
              <a:lnSpc>
                <a:spcPct val="90000"/>
              </a:lnSpc>
              <a:spcBef>
                <a:spcPts val="900"/>
              </a:spcBef>
              <a:spcAft>
                <a:spcPts val="0"/>
              </a:spcAft>
              <a:buNone/>
            </a:pPr>
            <a:r>
              <a:t/>
            </a:r>
            <a:endParaRPr sz="1100">
              <a:solidFill>
                <a:srgbClr val="3C63AB"/>
              </a:solidFill>
              <a:latin typeface="Courier New"/>
              <a:ea typeface="Courier New"/>
              <a:cs typeface="Courier New"/>
              <a:sym typeface="Courier New"/>
            </a:endParaRPr>
          </a:p>
          <a:p>
            <a:pPr indent="0" lvl="0" marL="0" rtl="0" algn="l">
              <a:lnSpc>
                <a:spcPct val="90000"/>
              </a:lnSpc>
              <a:spcBef>
                <a:spcPts val="900"/>
              </a:spcBef>
              <a:spcAft>
                <a:spcPts val="0"/>
              </a:spcAft>
              <a:buNone/>
            </a:pPr>
            <a:r>
              <a:t/>
            </a:r>
            <a:endParaRPr sz="1100">
              <a:solidFill>
                <a:srgbClr val="3C63AB"/>
              </a:solidFill>
              <a:latin typeface="Courier New"/>
              <a:ea typeface="Courier New"/>
              <a:cs typeface="Courier New"/>
              <a:sym typeface="Courier New"/>
            </a:endParaRPr>
          </a:p>
          <a:p>
            <a:pPr indent="0" lvl="0" marL="0" rtl="0" algn="l">
              <a:lnSpc>
                <a:spcPct val="90000"/>
              </a:lnSpc>
              <a:spcBef>
                <a:spcPts val="900"/>
              </a:spcBef>
              <a:spcAft>
                <a:spcPts val="0"/>
              </a:spcAft>
              <a:buClr>
                <a:srgbClr val="000000"/>
              </a:buClr>
              <a:buSzPts val="1500"/>
              <a:buFont typeface="Arial"/>
              <a:buNone/>
            </a:pPr>
            <a:r>
              <a:t/>
            </a:r>
            <a:endParaRPr>
              <a:solidFill>
                <a:srgbClr val="3C63AB"/>
              </a:solidFill>
            </a:endParaRPr>
          </a:p>
          <a:p>
            <a:pPr indent="0" lvl="0" marL="0" marR="0" rtl="0" algn="just">
              <a:lnSpc>
                <a:spcPct val="90000"/>
              </a:lnSpc>
              <a:spcBef>
                <a:spcPts val="900"/>
              </a:spcBef>
              <a:spcAft>
                <a:spcPts val="0"/>
              </a:spcAft>
              <a:buClr>
                <a:srgbClr val="000000"/>
              </a:buClr>
              <a:buSzPts val="1600"/>
              <a:buFont typeface="Arial"/>
              <a:buNone/>
            </a:pPr>
            <a:r>
              <a:t/>
            </a:r>
            <a:endParaRPr sz="1100">
              <a:solidFill>
                <a:srgbClr val="3C63AB"/>
              </a:solidFill>
              <a:latin typeface="Courier New"/>
              <a:ea typeface="Courier New"/>
              <a:cs typeface="Courier New"/>
              <a:sym typeface="Courier New"/>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426" name="Google Shape;426;geb3e64bb3c_0_259"/>
          <p:cNvPicPr preferRelativeResize="0"/>
          <p:nvPr/>
        </p:nvPicPr>
        <p:blipFill>
          <a:blip r:embed="rId5">
            <a:alphaModFix/>
          </a:blip>
          <a:stretch>
            <a:fillRect/>
          </a:stretch>
        </p:blipFill>
        <p:spPr>
          <a:xfrm>
            <a:off x="927525" y="2523350"/>
            <a:ext cx="3511425" cy="1500425"/>
          </a:xfrm>
          <a:prstGeom prst="rect">
            <a:avLst/>
          </a:prstGeom>
          <a:noFill/>
          <a:ln>
            <a:noFill/>
          </a:ln>
        </p:spPr>
      </p:pic>
      <p:pic>
        <p:nvPicPr>
          <p:cNvPr id="427" name="Google Shape;427;geb3e64bb3c_0_259"/>
          <p:cNvPicPr preferRelativeResize="0"/>
          <p:nvPr/>
        </p:nvPicPr>
        <p:blipFill>
          <a:blip r:embed="rId6">
            <a:alphaModFix/>
          </a:blip>
          <a:stretch>
            <a:fillRect/>
          </a:stretch>
        </p:blipFill>
        <p:spPr>
          <a:xfrm>
            <a:off x="4750825" y="2135325"/>
            <a:ext cx="2974401" cy="223355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4">
            <a:alphaModFix/>
          </a:blip>
          <a:stretch>
            <a:fillRect/>
          </a:stretch>
        </a:blipFill>
      </p:bgPr>
    </p:bg>
    <p:spTree>
      <p:nvGrpSpPr>
        <p:cNvPr id="431" name="Shape 431"/>
        <p:cNvGrpSpPr/>
        <p:nvPr/>
      </p:nvGrpSpPr>
      <p:grpSpPr>
        <a:xfrm>
          <a:off x="0" y="0"/>
          <a:ext cx="0" cy="0"/>
          <a:chOff x="0" y="0"/>
          <a:chExt cx="0" cy="0"/>
        </a:xfrm>
      </p:grpSpPr>
      <p:sp>
        <p:nvSpPr>
          <p:cNvPr id="432" name="Google Shape;432;geb3e64bb3c_0_104"/>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l">
              <a:lnSpc>
                <a:spcPct val="85000"/>
              </a:lnSpc>
              <a:spcBef>
                <a:spcPts val="0"/>
              </a:spcBef>
              <a:spcAft>
                <a:spcPts val="0"/>
              </a:spcAft>
              <a:buSzPts val="3800"/>
              <a:buNone/>
            </a:pPr>
            <a:r>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3900">
                <a:solidFill>
                  <a:srgbClr val="E83464"/>
                </a:solidFill>
              </a:rPr>
              <a:t>Temas</a:t>
            </a:r>
            <a:endParaRPr b="1" sz="3200">
              <a:solidFill>
                <a:srgbClr val="E83464"/>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4">
            <a:alphaModFix/>
          </a:blip>
          <a:stretch>
            <a:fillRect/>
          </a:stretch>
        </a:blipFill>
      </p:bgPr>
    </p:bg>
    <p:spTree>
      <p:nvGrpSpPr>
        <p:cNvPr id="436" name="Shape 436"/>
        <p:cNvGrpSpPr/>
        <p:nvPr/>
      </p:nvGrpSpPr>
      <p:grpSpPr>
        <a:xfrm>
          <a:off x="0" y="0"/>
          <a:ext cx="0" cy="0"/>
          <a:chOff x="0" y="0"/>
          <a:chExt cx="0" cy="0"/>
        </a:xfrm>
      </p:grpSpPr>
      <p:sp>
        <p:nvSpPr>
          <p:cNvPr id="437" name="Google Shape;437;ge933c05854_0_80"/>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3000">
                <a:solidFill>
                  <a:srgbClr val="E83464"/>
                </a:solidFill>
              </a:rPr>
              <a:t>Manejo de temas</a:t>
            </a:r>
            <a:endParaRPr b="1" i="0" sz="3000" u="none" cap="none" strike="noStrike">
              <a:solidFill>
                <a:srgbClr val="E83464"/>
              </a:solidFil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438" name="Google Shape;438;ge933c05854_0_80"/>
          <p:cNvSpPr txBox="1"/>
          <p:nvPr/>
        </p:nvSpPr>
        <p:spPr>
          <a:xfrm>
            <a:off x="567975" y="1486625"/>
            <a:ext cx="8180100" cy="2922600"/>
          </a:xfrm>
          <a:prstGeom prst="rect">
            <a:avLst/>
          </a:prstGeom>
          <a:noFill/>
          <a:ln>
            <a:noFill/>
          </a:ln>
        </p:spPr>
        <p:txBody>
          <a:bodyPr anchorCtr="0" anchor="t" bIns="34275" lIns="0" spcFirstLastPara="1" rIns="0" wrap="square" tIns="34275">
            <a:noAutofit/>
          </a:bodyPr>
          <a:lstStyle/>
          <a:p>
            <a:pPr indent="-311150" lvl="0" marL="457200" marR="0" rtl="0" algn="just">
              <a:lnSpc>
                <a:spcPct val="90000"/>
              </a:lnSpc>
              <a:spcBef>
                <a:spcPts val="900"/>
              </a:spcBef>
              <a:spcAft>
                <a:spcPts val="0"/>
              </a:spcAft>
              <a:buClr>
                <a:srgbClr val="3C63AB"/>
              </a:buClr>
              <a:buSzPts val="1300"/>
              <a:buChar char="●"/>
            </a:pPr>
            <a:r>
              <a:rPr lang="es" sz="1300">
                <a:solidFill>
                  <a:srgbClr val="3C63AB"/>
                </a:solidFill>
              </a:rPr>
              <a:t>Los temas dinámicos son una característica muy común en la actualidad en muchas de las aplicaciones del mundo real y también brindan una buena experiencia de usuario. Los usuarios ahora tienen preferencia para cambiar los temas de acuerdo con su elección en función del ambiente de luz.</a:t>
            </a:r>
            <a:endParaRPr sz="1300">
              <a:solidFill>
                <a:srgbClr val="3C63AB"/>
              </a:solidFill>
            </a:endParaRPr>
          </a:p>
          <a:p>
            <a:pPr indent="0" lvl="0" marL="457200" marR="0" rtl="0" algn="just">
              <a:lnSpc>
                <a:spcPct val="90000"/>
              </a:lnSpc>
              <a:spcBef>
                <a:spcPts val="900"/>
              </a:spcBef>
              <a:spcAft>
                <a:spcPts val="0"/>
              </a:spcAft>
              <a:buNone/>
            </a:pPr>
            <a:r>
              <a:t/>
            </a:r>
            <a:endParaRPr sz="1300">
              <a:solidFill>
                <a:srgbClr val="3C63AB"/>
              </a:solidFill>
            </a:endParaRPr>
          </a:p>
          <a:p>
            <a:pPr indent="-311150" lvl="0" marL="457200" marR="0" rtl="0" algn="just">
              <a:lnSpc>
                <a:spcPct val="90000"/>
              </a:lnSpc>
              <a:spcBef>
                <a:spcPts val="900"/>
              </a:spcBef>
              <a:spcAft>
                <a:spcPts val="0"/>
              </a:spcAft>
              <a:buClr>
                <a:srgbClr val="3C63AB"/>
              </a:buClr>
              <a:buSzPts val="1300"/>
              <a:buChar char="●"/>
            </a:pPr>
            <a:r>
              <a:rPr lang="es" sz="1300">
                <a:solidFill>
                  <a:srgbClr val="3C63AB"/>
                </a:solidFill>
              </a:rPr>
              <a:t>Hay dos formas de definir temas: App-wide o usando los Widgets Theme que definen los colores y estilos de fuente para una parte particular de nuestra aplicación. </a:t>
            </a:r>
            <a:endParaRPr sz="1300">
              <a:solidFill>
                <a:srgbClr val="3C63AB"/>
              </a:solidFill>
            </a:endParaRPr>
          </a:p>
          <a:p>
            <a:pPr indent="0" lvl="0" marL="457200" marR="0" rtl="0" algn="just">
              <a:lnSpc>
                <a:spcPct val="90000"/>
              </a:lnSpc>
              <a:spcBef>
                <a:spcPts val="900"/>
              </a:spcBef>
              <a:spcAft>
                <a:spcPts val="0"/>
              </a:spcAft>
              <a:buNone/>
            </a:pPr>
            <a:r>
              <a:t/>
            </a:r>
            <a:endParaRPr sz="1300">
              <a:solidFill>
                <a:srgbClr val="3C63AB"/>
              </a:solidFill>
            </a:endParaRPr>
          </a:p>
          <a:p>
            <a:pPr indent="-311150" lvl="0" marL="457200" marR="0" rtl="0" algn="just">
              <a:lnSpc>
                <a:spcPct val="90000"/>
              </a:lnSpc>
              <a:spcBef>
                <a:spcPts val="900"/>
              </a:spcBef>
              <a:spcAft>
                <a:spcPts val="0"/>
              </a:spcAft>
              <a:buClr>
                <a:srgbClr val="3C63AB"/>
              </a:buClr>
              <a:buSzPts val="1300"/>
              <a:buChar char="●"/>
            </a:pPr>
            <a:r>
              <a:rPr lang="es" sz="1300">
                <a:solidFill>
                  <a:srgbClr val="3C63AB"/>
                </a:solidFill>
              </a:rPr>
              <a:t>Después de definir un Theme, podemos usarlo dentro de nuestros propios Widgets. Además, los Widgets de  Material proporcionados por Flutter utilizarán nuestro Theme para establecer los colores de fondo y los estilos de fuente para AppBars, Buttons, Checkboxes, y más.</a:t>
            </a:r>
            <a:endParaRPr sz="1300">
              <a:solidFill>
                <a:srgbClr val="3C63AB"/>
              </a:solidFill>
            </a:endParaRPr>
          </a:p>
          <a:p>
            <a:pPr indent="0" lvl="0" marL="0" marR="0" rtl="0" algn="l">
              <a:lnSpc>
                <a:spcPct val="90000"/>
              </a:lnSpc>
              <a:spcBef>
                <a:spcPts val="900"/>
              </a:spcBef>
              <a:spcAft>
                <a:spcPts val="0"/>
              </a:spcAft>
              <a:buNone/>
            </a:pPr>
            <a:r>
              <a:t/>
            </a:r>
            <a:endParaRPr sz="1300">
              <a:solidFill>
                <a:srgbClr val="3C63AB"/>
              </a:solidFill>
            </a:endParaRPr>
          </a:p>
          <a:p>
            <a:pPr indent="0" lvl="0" marL="0" marR="0" rtl="0" algn="l">
              <a:lnSpc>
                <a:spcPct val="90000"/>
              </a:lnSpc>
              <a:spcBef>
                <a:spcPts val="900"/>
              </a:spcBef>
              <a:spcAft>
                <a:spcPts val="0"/>
              </a:spcAft>
              <a:buNone/>
            </a:pPr>
            <a:r>
              <a:t/>
            </a:r>
            <a:endParaRPr sz="1300">
              <a:solidFill>
                <a:srgbClr val="3C63AB"/>
              </a:solidFill>
            </a:endParaRPr>
          </a:p>
          <a:p>
            <a:pPr indent="0" lvl="0" marL="457200" marR="0" rtl="0" algn="l">
              <a:lnSpc>
                <a:spcPct val="90000"/>
              </a:lnSpc>
              <a:spcBef>
                <a:spcPts val="900"/>
              </a:spcBef>
              <a:spcAft>
                <a:spcPts val="0"/>
              </a:spcAft>
              <a:buNone/>
            </a:pPr>
            <a:r>
              <a:t/>
            </a:r>
            <a:endParaRPr sz="1000">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None/>
            </a:pPr>
            <a:r>
              <a:t/>
            </a:r>
            <a:endParaRPr sz="1000">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sz="1300">
              <a:solidFill>
                <a:srgbClr val="3C63AB"/>
              </a:solidFill>
            </a:endParaRPr>
          </a:p>
          <a:p>
            <a:pPr indent="0" lvl="0" marL="0" marR="0" rtl="0" algn="just">
              <a:lnSpc>
                <a:spcPct val="90000"/>
              </a:lnSpc>
              <a:spcBef>
                <a:spcPts val="900"/>
              </a:spcBef>
              <a:spcAft>
                <a:spcPts val="0"/>
              </a:spcAft>
              <a:buClr>
                <a:srgbClr val="000000"/>
              </a:buClr>
              <a:buSzPts val="1600"/>
              <a:buFont typeface="Arial"/>
              <a:buNone/>
            </a:pPr>
            <a:r>
              <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59" name="Shape 159"/>
        <p:cNvGrpSpPr/>
        <p:nvPr/>
      </p:nvGrpSpPr>
      <p:grpSpPr>
        <a:xfrm>
          <a:off x="0" y="0"/>
          <a:ext cx="0" cy="0"/>
          <a:chOff x="0" y="0"/>
          <a:chExt cx="0" cy="0"/>
        </a:xfrm>
      </p:grpSpPr>
      <p:sp>
        <p:nvSpPr>
          <p:cNvPr id="160" name="Google Shape;160;geb3e64bb3c_0_244"/>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l">
              <a:lnSpc>
                <a:spcPct val="85000"/>
              </a:lnSpc>
              <a:spcBef>
                <a:spcPts val="0"/>
              </a:spcBef>
              <a:spcAft>
                <a:spcPts val="0"/>
              </a:spcAft>
              <a:buSzPts val="3800"/>
              <a:buNone/>
            </a:pPr>
            <a:r>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3500">
                <a:solidFill>
                  <a:srgbClr val="E83464"/>
                </a:solidFill>
              </a:rPr>
              <a:t>Widgets</a:t>
            </a:r>
            <a:endParaRPr b="1" sz="2800">
              <a:solidFill>
                <a:srgbClr val="E83464"/>
              </a:solidFill>
              <a:latin typeface="Arial"/>
              <a:ea typeface="Arial"/>
              <a:cs typeface="Arial"/>
              <a:sym typeface="Arial"/>
            </a:endParaRPr>
          </a:p>
        </p:txBody>
      </p:sp>
      <p:sp>
        <p:nvSpPr>
          <p:cNvPr id="161" name="Google Shape;161;geb3e64bb3c_0_244"/>
          <p:cNvSpPr txBox="1"/>
          <p:nvPr/>
        </p:nvSpPr>
        <p:spPr>
          <a:xfrm>
            <a:off x="2238750" y="3982075"/>
            <a:ext cx="4666500" cy="472500"/>
          </a:xfrm>
          <a:prstGeom prst="rect">
            <a:avLst/>
          </a:prstGeom>
          <a:noFill/>
          <a:ln>
            <a:noFill/>
          </a:ln>
        </p:spPr>
        <p:txBody>
          <a:bodyPr anchorCtr="0" anchor="t" bIns="91425" lIns="91425" spcFirstLastPara="1" rIns="91425" wrap="square" tIns="91425">
            <a:spAutoFit/>
          </a:bodyPr>
          <a:lstStyle/>
          <a:p>
            <a:pPr indent="0" lvl="0" marL="0" marR="0" rtl="0" algn="l">
              <a:lnSpc>
                <a:spcPct val="85000"/>
              </a:lnSpc>
              <a:spcBef>
                <a:spcPts val="0"/>
              </a:spcBef>
              <a:spcAft>
                <a:spcPts val="0"/>
              </a:spcAft>
              <a:buClr>
                <a:srgbClr val="000000"/>
              </a:buClr>
              <a:buSzPts val="2200"/>
              <a:buFont typeface="Arial"/>
              <a:buNone/>
            </a:pPr>
            <a:r>
              <a:t/>
            </a:r>
            <a:endParaRPr sz="2200">
              <a:solidFill>
                <a:srgbClr val="3D63AB"/>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42" name="Shape 442"/>
        <p:cNvGrpSpPr/>
        <p:nvPr/>
      </p:nvGrpSpPr>
      <p:grpSpPr>
        <a:xfrm>
          <a:off x="0" y="0"/>
          <a:ext cx="0" cy="0"/>
          <a:chOff x="0" y="0"/>
          <a:chExt cx="0" cy="0"/>
        </a:xfrm>
      </p:grpSpPr>
      <p:sp>
        <p:nvSpPr>
          <p:cNvPr id="443" name="Google Shape;443;geb3e64bb3c_0_8"/>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3000">
                <a:solidFill>
                  <a:srgbClr val="E83464"/>
                </a:solidFill>
              </a:rPr>
              <a:t>Manejo de temas: Fuentes</a:t>
            </a:r>
            <a:endParaRPr b="1" i="0" sz="3000" u="none" cap="none" strike="noStrike">
              <a:solidFill>
                <a:srgbClr val="E83464"/>
              </a:solidFil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444" name="Google Shape;444;geb3e64bb3c_0_8"/>
          <p:cNvSpPr txBox="1"/>
          <p:nvPr/>
        </p:nvSpPr>
        <p:spPr>
          <a:xfrm>
            <a:off x="1053625" y="1486625"/>
            <a:ext cx="7100400" cy="6630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None/>
            </a:pPr>
            <a:r>
              <a:rPr lang="es">
                <a:solidFill>
                  <a:srgbClr val="3C63AB"/>
                </a:solidFill>
              </a:rPr>
              <a:t>Para usar fuentes personalizadas podemos usar el paquete oficial que ofrece Material: </a:t>
            </a:r>
            <a:r>
              <a:rPr b="1" i="1" lang="es">
                <a:solidFill>
                  <a:srgbClr val="3C63AB"/>
                </a:solidFill>
              </a:rPr>
              <a:t>google_fonts </a:t>
            </a:r>
            <a:r>
              <a:rPr lang="es">
                <a:solidFill>
                  <a:srgbClr val="3C63AB"/>
                </a:solidFill>
              </a:rPr>
              <a:t>el cual puedes encontrar </a:t>
            </a:r>
            <a:r>
              <a:rPr lang="es" u="sng">
                <a:solidFill>
                  <a:schemeClr val="hlink"/>
                </a:solidFill>
                <a:hlinkClick r:id="rId4"/>
              </a:rPr>
              <a:t>aquí</a:t>
            </a:r>
            <a:r>
              <a:rPr lang="es">
                <a:solidFill>
                  <a:srgbClr val="3C63AB"/>
                </a:solidFill>
              </a:rPr>
              <a:t>. Para instalarlo solo </a:t>
            </a:r>
            <a:r>
              <a:rPr lang="es">
                <a:solidFill>
                  <a:srgbClr val="3C63AB"/>
                </a:solidFill>
              </a:rPr>
              <a:t>tendríamos</a:t>
            </a:r>
            <a:r>
              <a:rPr lang="es">
                <a:solidFill>
                  <a:srgbClr val="3C63AB"/>
                </a:solidFill>
              </a:rPr>
              <a:t> que usar el comando </a:t>
            </a:r>
            <a:r>
              <a:rPr lang="es">
                <a:solidFill>
                  <a:srgbClr val="3C63AB"/>
                </a:solidFill>
                <a:latin typeface="Courier New"/>
                <a:ea typeface="Courier New"/>
                <a:cs typeface="Courier New"/>
                <a:sym typeface="Courier New"/>
              </a:rPr>
              <a:t>$ flutter pub add google_fonts</a:t>
            </a:r>
            <a:r>
              <a:rPr lang="es">
                <a:solidFill>
                  <a:srgbClr val="3C63AB"/>
                </a:solidFill>
              </a:rPr>
              <a:t>, al ejecutarlo deberíamos ver la nueva dependencia:</a:t>
            </a:r>
            <a:endParaRPr>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l">
              <a:lnSpc>
                <a:spcPct val="90000"/>
              </a:lnSpc>
              <a:spcBef>
                <a:spcPts val="900"/>
              </a:spcBef>
              <a:spcAft>
                <a:spcPts val="0"/>
              </a:spcAft>
              <a:buNone/>
            </a:pPr>
            <a:r>
              <a:t/>
            </a:r>
            <a:endParaRPr>
              <a:solidFill>
                <a:srgbClr val="3C63AB"/>
              </a:solidFill>
            </a:endParaRPr>
          </a:p>
          <a:p>
            <a:pPr indent="0" lvl="0" marL="0" marR="0" rtl="0" algn="l">
              <a:lnSpc>
                <a:spcPct val="90000"/>
              </a:lnSpc>
              <a:spcBef>
                <a:spcPts val="900"/>
              </a:spcBef>
              <a:spcAft>
                <a:spcPts val="0"/>
              </a:spcAft>
              <a:buNone/>
            </a:pPr>
            <a:r>
              <a:t/>
            </a:r>
            <a:endParaRPr>
              <a:solidFill>
                <a:srgbClr val="3C63AB"/>
              </a:solidFill>
            </a:endParaRPr>
          </a:p>
          <a:p>
            <a:pPr indent="0" lvl="0" marL="457200" marR="0" rtl="0" algn="l">
              <a:lnSpc>
                <a:spcPct val="90000"/>
              </a:lnSpc>
              <a:spcBef>
                <a:spcPts val="900"/>
              </a:spcBef>
              <a:spcAft>
                <a:spcPts val="0"/>
              </a:spcAft>
              <a:buNone/>
            </a:pPr>
            <a:r>
              <a:t/>
            </a:r>
            <a:endParaRPr sz="1100">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None/>
            </a:pPr>
            <a:r>
              <a:t/>
            </a:r>
            <a:endParaRPr sz="1100">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a:solidFill>
                <a:srgbClr val="3C63AB"/>
              </a:solidFil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
        <p:nvSpPr>
          <p:cNvPr id="445" name="Google Shape;445;geb3e64bb3c_0_8"/>
          <p:cNvSpPr txBox="1"/>
          <p:nvPr/>
        </p:nvSpPr>
        <p:spPr>
          <a:xfrm>
            <a:off x="1053625" y="3118575"/>
            <a:ext cx="7100400" cy="6630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None/>
            </a:pPr>
            <a:r>
              <a:rPr lang="es">
                <a:solidFill>
                  <a:srgbClr val="3C63AB"/>
                </a:solidFill>
              </a:rPr>
              <a:t>Al tener la dependencia de Google Fonts agregada ya podemos comenzar a usarla para darle estilo a nuestra aplicacion:</a:t>
            </a:r>
            <a:endParaRPr sz="1100">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None/>
            </a:pPr>
            <a:r>
              <a:t/>
            </a:r>
            <a:endParaRPr sz="1100">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a:solidFill>
                <a:srgbClr val="3C63AB"/>
              </a:solidFil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446" name="Google Shape;446;geb3e64bb3c_0_8"/>
          <p:cNvPicPr preferRelativeResize="0"/>
          <p:nvPr/>
        </p:nvPicPr>
        <p:blipFill>
          <a:blip r:embed="rId5">
            <a:alphaModFix/>
          </a:blip>
          <a:stretch>
            <a:fillRect/>
          </a:stretch>
        </p:blipFill>
        <p:spPr>
          <a:xfrm>
            <a:off x="3092588" y="2208763"/>
            <a:ext cx="2958829" cy="850662"/>
          </a:xfrm>
          <a:prstGeom prst="rect">
            <a:avLst/>
          </a:prstGeom>
          <a:noFill/>
          <a:ln>
            <a:noFill/>
          </a:ln>
        </p:spPr>
      </p:pic>
      <p:pic>
        <p:nvPicPr>
          <p:cNvPr id="447" name="Google Shape;447;geb3e64bb3c_0_8"/>
          <p:cNvPicPr preferRelativeResize="0"/>
          <p:nvPr/>
        </p:nvPicPr>
        <p:blipFill>
          <a:blip r:embed="rId6">
            <a:alphaModFix/>
          </a:blip>
          <a:stretch>
            <a:fillRect/>
          </a:stretch>
        </p:blipFill>
        <p:spPr>
          <a:xfrm>
            <a:off x="3421338" y="3651175"/>
            <a:ext cx="2301325" cy="10140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51" name="Shape 451"/>
        <p:cNvGrpSpPr/>
        <p:nvPr/>
      </p:nvGrpSpPr>
      <p:grpSpPr>
        <a:xfrm>
          <a:off x="0" y="0"/>
          <a:ext cx="0" cy="0"/>
          <a:chOff x="0" y="0"/>
          <a:chExt cx="0" cy="0"/>
        </a:xfrm>
      </p:grpSpPr>
      <p:sp>
        <p:nvSpPr>
          <p:cNvPr id="452" name="Google Shape;452;gee041ab570_0_0"/>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3000">
                <a:solidFill>
                  <a:srgbClr val="E83464"/>
                </a:solidFill>
              </a:rPr>
              <a:t>Cambio de Temas</a:t>
            </a:r>
            <a:endParaRPr b="1" i="0" sz="3000" u="none" cap="none" strike="noStrike">
              <a:solidFill>
                <a:srgbClr val="E83464"/>
              </a:solidFil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453" name="Google Shape;453;gee041ab570_0_0"/>
          <p:cNvSpPr txBox="1"/>
          <p:nvPr/>
        </p:nvSpPr>
        <p:spPr>
          <a:xfrm>
            <a:off x="1007525" y="1486625"/>
            <a:ext cx="6803400" cy="11376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None/>
            </a:pPr>
            <a:r>
              <a:rPr lang="es" sz="1300">
                <a:solidFill>
                  <a:srgbClr val="3C63AB"/>
                </a:solidFill>
              </a:rPr>
              <a:t>En muchos casos tendremos dos o más temas para nuestra aplicación, pero los más comunes son el tema claro y el tema oscuro, para cambiar el tema que la aplicacion debera usar podemos usar GetX, ya que nos ofrece una manera de hacerlo solo con una línea de código.</a:t>
            </a:r>
            <a:endParaRPr sz="1300">
              <a:solidFill>
                <a:srgbClr val="3C63AB"/>
              </a:solidFill>
            </a:endParaRPr>
          </a:p>
          <a:p>
            <a:pPr indent="0" lvl="0" marL="0" marR="0" rtl="0" algn="just">
              <a:lnSpc>
                <a:spcPct val="90000"/>
              </a:lnSpc>
              <a:spcBef>
                <a:spcPts val="900"/>
              </a:spcBef>
              <a:spcAft>
                <a:spcPts val="0"/>
              </a:spcAft>
              <a:buNone/>
            </a:pPr>
            <a:r>
              <a:rPr lang="es" sz="1300">
                <a:solidFill>
                  <a:srgbClr val="3C63AB"/>
                </a:solidFill>
              </a:rPr>
              <a:t>Para instalar GetX, solo usamos el comando </a:t>
            </a:r>
            <a:r>
              <a:rPr lang="es" sz="1300">
                <a:solidFill>
                  <a:srgbClr val="3C63AB"/>
                </a:solidFill>
                <a:latin typeface="Courier New"/>
                <a:ea typeface="Courier New"/>
                <a:cs typeface="Courier New"/>
                <a:sym typeface="Courier New"/>
              </a:rPr>
              <a:t>$ flutter pub add get</a:t>
            </a:r>
            <a:endParaRPr sz="13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l">
              <a:lnSpc>
                <a:spcPct val="90000"/>
              </a:lnSpc>
              <a:spcBef>
                <a:spcPts val="900"/>
              </a:spcBef>
              <a:spcAft>
                <a:spcPts val="0"/>
              </a:spcAft>
              <a:buNone/>
            </a:pPr>
            <a:r>
              <a:t/>
            </a:r>
            <a:endParaRPr>
              <a:solidFill>
                <a:srgbClr val="3C63AB"/>
              </a:solidFill>
            </a:endParaRPr>
          </a:p>
          <a:p>
            <a:pPr indent="0" lvl="0" marL="0" marR="0" rtl="0" algn="l">
              <a:lnSpc>
                <a:spcPct val="90000"/>
              </a:lnSpc>
              <a:spcBef>
                <a:spcPts val="900"/>
              </a:spcBef>
              <a:spcAft>
                <a:spcPts val="0"/>
              </a:spcAft>
              <a:buNone/>
            </a:pPr>
            <a:r>
              <a:t/>
            </a:r>
            <a:endParaRPr>
              <a:solidFill>
                <a:srgbClr val="3C63AB"/>
              </a:solidFill>
            </a:endParaRPr>
          </a:p>
          <a:p>
            <a:pPr indent="0" lvl="0" marL="457200" marR="0" rtl="0" algn="l">
              <a:lnSpc>
                <a:spcPct val="90000"/>
              </a:lnSpc>
              <a:spcBef>
                <a:spcPts val="900"/>
              </a:spcBef>
              <a:spcAft>
                <a:spcPts val="0"/>
              </a:spcAft>
              <a:buNone/>
            </a:pPr>
            <a:r>
              <a:t/>
            </a:r>
            <a:endParaRPr sz="1100">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None/>
            </a:pPr>
            <a:r>
              <a:t/>
            </a:r>
            <a:endParaRPr sz="1100">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a:solidFill>
                <a:srgbClr val="3C63AB"/>
              </a:solidFil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
        <p:nvSpPr>
          <p:cNvPr id="454" name="Google Shape;454;gee041ab570_0_0"/>
          <p:cNvSpPr txBox="1"/>
          <p:nvPr/>
        </p:nvSpPr>
        <p:spPr>
          <a:xfrm>
            <a:off x="1007525" y="3686400"/>
            <a:ext cx="6803400" cy="4686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None/>
            </a:pPr>
            <a:r>
              <a:t/>
            </a:r>
            <a:endParaRPr b="1" i="1" sz="1300">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l">
              <a:lnSpc>
                <a:spcPct val="90000"/>
              </a:lnSpc>
              <a:spcBef>
                <a:spcPts val="900"/>
              </a:spcBef>
              <a:spcAft>
                <a:spcPts val="0"/>
              </a:spcAft>
              <a:buNone/>
            </a:pPr>
            <a:r>
              <a:t/>
            </a:r>
            <a:endParaRPr>
              <a:solidFill>
                <a:srgbClr val="3C63AB"/>
              </a:solidFill>
            </a:endParaRPr>
          </a:p>
          <a:p>
            <a:pPr indent="0" lvl="0" marL="0" marR="0" rtl="0" algn="l">
              <a:lnSpc>
                <a:spcPct val="90000"/>
              </a:lnSpc>
              <a:spcBef>
                <a:spcPts val="900"/>
              </a:spcBef>
              <a:spcAft>
                <a:spcPts val="0"/>
              </a:spcAft>
              <a:buNone/>
            </a:pPr>
            <a:r>
              <a:t/>
            </a:r>
            <a:endParaRPr>
              <a:solidFill>
                <a:srgbClr val="3C63AB"/>
              </a:solidFill>
            </a:endParaRPr>
          </a:p>
          <a:p>
            <a:pPr indent="0" lvl="0" marL="457200" marR="0" rtl="0" algn="l">
              <a:lnSpc>
                <a:spcPct val="90000"/>
              </a:lnSpc>
              <a:spcBef>
                <a:spcPts val="900"/>
              </a:spcBef>
              <a:spcAft>
                <a:spcPts val="0"/>
              </a:spcAft>
              <a:buNone/>
            </a:pPr>
            <a:r>
              <a:t/>
            </a:r>
            <a:endParaRPr sz="1100">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None/>
            </a:pPr>
            <a:r>
              <a:t/>
            </a:r>
            <a:endParaRPr sz="1100">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a:solidFill>
                <a:srgbClr val="3C63AB"/>
              </a:solidFil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455" name="Google Shape;455;gee041ab570_0_0"/>
          <p:cNvPicPr preferRelativeResize="0"/>
          <p:nvPr/>
        </p:nvPicPr>
        <p:blipFill>
          <a:blip r:embed="rId4">
            <a:alphaModFix/>
          </a:blip>
          <a:stretch>
            <a:fillRect/>
          </a:stretch>
        </p:blipFill>
        <p:spPr>
          <a:xfrm>
            <a:off x="2989437" y="2696125"/>
            <a:ext cx="2839574" cy="16771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59" name="Shape 459"/>
        <p:cNvGrpSpPr/>
        <p:nvPr/>
      </p:nvGrpSpPr>
      <p:grpSpPr>
        <a:xfrm>
          <a:off x="0" y="0"/>
          <a:ext cx="0" cy="0"/>
          <a:chOff x="0" y="0"/>
          <a:chExt cx="0" cy="0"/>
        </a:xfrm>
      </p:grpSpPr>
      <p:sp>
        <p:nvSpPr>
          <p:cNvPr id="460" name="Google Shape;460;gf4d84708a8_0_1"/>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3000">
                <a:solidFill>
                  <a:srgbClr val="E83464"/>
                </a:solidFill>
              </a:rPr>
              <a:t>Cambio de Temas</a:t>
            </a:r>
            <a:endParaRPr b="1" i="0" sz="3000" u="none" cap="none" strike="noStrike">
              <a:solidFill>
                <a:srgbClr val="E83464"/>
              </a:solidFil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461" name="Google Shape;461;gf4d84708a8_0_1"/>
          <p:cNvSpPr txBox="1"/>
          <p:nvPr/>
        </p:nvSpPr>
        <p:spPr>
          <a:xfrm>
            <a:off x="1007525" y="1553375"/>
            <a:ext cx="6803400" cy="4686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None/>
            </a:pPr>
            <a:r>
              <a:rPr lang="es" sz="1300">
                <a:solidFill>
                  <a:srgbClr val="3C63AB"/>
                </a:solidFill>
              </a:rPr>
              <a:t>Y por último, para poder hacer uso de GetX tendremos que darle un contexto apropiado por lo que pasaremos del widget </a:t>
            </a:r>
            <a:r>
              <a:rPr b="1" lang="es" sz="1300">
                <a:solidFill>
                  <a:srgbClr val="3C63AB"/>
                </a:solidFill>
              </a:rPr>
              <a:t>MaterialApp </a:t>
            </a:r>
            <a:r>
              <a:rPr lang="es" sz="1300">
                <a:solidFill>
                  <a:srgbClr val="3C63AB"/>
                </a:solidFill>
              </a:rPr>
              <a:t>a </a:t>
            </a:r>
            <a:r>
              <a:rPr b="1" i="1" lang="es" sz="1300">
                <a:solidFill>
                  <a:srgbClr val="3C63AB"/>
                </a:solidFill>
              </a:rPr>
              <a:t>GetMaterialApp</a:t>
            </a:r>
            <a:endParaRPr b="1" i="1" sz="1300">
              <a:solidFill>
                <a:srgbClr val="3C63AB"/>
              </a:solidFill>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l">
              <a:lnSpc>
                <a:spcPct val="90000"/>
              </a:lnSpc>
              <a:spcBef>
                <a:spcPts val="900"/>
              </a:spcBef>
              <a:spcAft>
                <a:spcPts val="0"/>
              </a:spcAft>
              <a:buNone/>
            </a:pPr>
            <a:r>
              <a:t/>
            </a:r>
            <a:endParaRPr>
              <a:solidFill>
                <a:srgbClr val="3C63AB"/>
              </a:solidFill>
            </a:endParaRPr>
          </a:p>
          <a:p>
            <a:pPr indent="0" lvl="0" marL="0" marR="0" rtl="0" algn="l">
              <a:lnSpc>
                <a:spcPct val="90000"/>
              </a:lnSpc>
              <a:spcBef>
                <a:spcPts val="900"/>
              </a:spcBef>
              <a:spcAft>
                <a:spcPts val="0"/>
              </a:spcAft>
              <a:buNone/>
            </a:pPr>
            <a:r>
              <a:t/>
            </a:r>
            <a:endParaRPr>
              <a:solidFill>
                <a:srgbClr val="3C63AB"/>
              </a:solidFill>
            </a:endParaRPr>
          </a:p>
          <a:p>
            <a:pPr indent="0" lvl="0" marL="457200" marR="0" rtl="0" algn="l">
              <a:lnSpc>
                <a:spcPct val="90000"/>
              </a:lnSpc>
              <a:spcBef>
                <a:spcPts val="900"/>
              </a:spcBef>
              <a:spcAft>
                <a:spcPts val="0"/>
              </a:spcAft>
              <a:buNone/>
            </a:pPr>
            <a:r>
              <a:t/>
            </a:r>
            <a:endParaRPr sz="1100">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None/>
            </a:pPr>
            <a:r>
              <a:t/>
            </a:r>
            <a:endParaRPr sz="1100">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a:solidFill>
                <a:srgbClr val="3C63AB"/>
              </a:solidFil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cxnSp>
        <p:nvCxnSpPr>
          <p:cNvPr id="462" name="Google Shape;462;gf4d84708a8_0_1"/>
          <p:cNvCxnSpPr>
            <a:stCxn id="463" idx="3"/>
            <a:endCxn id="464" idx="1"/>
          </p:cNvCxnSpPr>
          <p:nvPr/>
        </p:nvCxnSpPr>
        <p:spPr>
          <a:xfrm>
            <a:off x="4046499" y="2801739"/>
            <a:ext cx="684300" cy="0"/>
          </a:xfrm>
          <a:prstGeom prst="straightConnector1">
            <a:avLst/>
          </a:prstGeom>
          <a:noFill/>
          <a:ln cap="flat" cmpd="sng" w="9525">
            <a:solidFill>
              <a:srgbClr val="233A44"/>
            </a:solidFill>
            <a:prstDash val="solid"/>
            <a:round/>
            <a:headEnd len="med" w="med" type="none"/>
            <a:tailEnd len="med" w="med" type="triangle"/>
          </a:ln>
        </p:spPr>
      </p:cxnSp>
      <p:pic>
        <p:nvPicPr>
          <p:cNvPr id="463" name="Google Shape;463;gf4d84708a8_0_1"/>
          <p:cNvPicPr preferRelativeResize="0"/>
          <p:nvPr/>
        </p:nvPicPr>
        <p:blipFill>
          <a:blip r:embed="rId4">
            <a:alphaModFix/>
          </a:blip>
          <a:stretch>
            <a:fillRect/>
          </a:stretch>
        </p:blipFill>
        <p:spPr>
          <a:xfrm>
            <a:off x="1139875" y="2093801"/>
            <a:ext cx="2906624" cy="1415875"/>
          </a:xfrm>
          <a:prstGeom prst="rect">
            <a:avLst/>
          </a:prstGeom>
          <a:noFill/>
          <a:ln>
            <a:noFill/>
          </a:ln>
        </p:spPr>
      </p:pic>
      <p:pic>
        <p:nvPicPr>
          <p:cNvPr id="464" name="Google Shape;464;gf4d84708a8_0_1"/>
          <p:cNvPicPr preferRelativeResize="0"/>
          <p:nvPr/>
        </p:nvPicPr>
        <p:blipFill>
          <a:blip r:embed="rId5">
            <a:alphaModFix/>
          </a:blip>
          <a:stretch>
            <a:fillRect/>
          </a:stretch>
        </p:blipFill>
        <p:spPr>
          <a:xfrm>
            <a:off x="4730775" y="2093800"/>
            <a:ext cx="2816823" cy="14158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68" name="Shape 468"/>
        <p:cNvGrpSpPr/>
        <p:nvPr/>
      </p:nvGrpSpPr>
      <p:grpSpPr>
        <a:xfrm>
          <a:off x="0" y="0"/>
          <a:ext cx="0" cy="0"/>
          <a:chOff x="0" y="0"/>
          <a:chExt cx="0" cy="0"/>
        </a:xfrm>
      </p:grpSpPr>
      <p:sp>
        <p:nvSpPr>
          <p:cNvPr id="469" name="Google Shape;469;geb3e64bb3c_0_0"/>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3000">
                <a:solidFill>
                  <a:srgbClr val="E83464"/>
                </a:solidFill>
              </a:rPr>
              <a:t>Cambio de Temas</a:t>
            </a:r>
            <a:endParaRPr b="1" i="0" sz="3000" u="none" cap="none" strike="noStrike">
              <a:solidFill>
                <a:srgbClr val="E83464"/>
              </a:solidFil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470" name="Google Shape;470;geb3e64bb3c_0_0"/>
          <p:cNvSpPr txBox="1"/>
          <p:nvPr/>
        </p:nvSpPr>
        <p:spPr>
          <a:xfrm>
            <a:off x="1007525" y="2099650"/>
            <a:ext cx="6803400" cy="4686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None/>
            </a:pPr>
            <a:r>
              <a:rPr lang="es" sz="1300">
                <a:solidFill>
                  <a:srgbClr val="3C63AB"/>
                </a:solidFill>
              </a:rPr>
              <a:t>Luego de tener instalado GetX, cambiar el tema de la </a:t>
            </a:r>
            <a:r>
              <a:rPr lang="es" sz="1300">
                <a:solidFill>
                  <a:srgbClr val="3C63AB"/>
                </a:solidFill>
              </a:rPr>
              <a:t>aplicación</a:t>
            </a:r>
            <a:r>
              <a:rPr lang="es" sz="1300">
                <a:solidFill>
                  <a:srgbClr val="3C63AB"/>
                </a:solidFill>
              </a:rPr>
              <a:t> es tan </a:t>
            </a:r>
            <a:r>
              <a:rPr lang="es" sz="1300">
                <a:solidFill>
                  <a:srgbClr val="3C63AB"/>
                </a:solidFill>
              </a:rPr>
              <a:t>fácil</a:t>
            </a:r>
            <a:r>
              <a:rPr lang="es" sz="1300">
                <a:solidFill>
                  <a:srgbClr val="3C63AB"/>
                </a:solidFill>
              </a:rPr>
              <a:t> como agregar la siguiente linea de </a:t>
            </a:r>
            <a:r>
              <a:rPr lang="es" sz="1300">
                <a:solidFill>
                  <a:srgbClr val="3C63AB"/>
                </a:solidFill>
              </a:rPr>
              <a:t>código</a:t>
            </a:r>
            <a:r>
              <a:rPr lang="es" sz="1300">
                <a:solidFill>
                  <a:srgbClr val="3C63AB"/>
                </a:solidFill>
              </a:rPr>
              <a:t>:</a:t>
            </a:r>
            <a:endParaRPr sz="13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l">
              <a:lnSpc>
                <a:spcPct val="90000"/>
              </a:lnSpc>
              <a:spcBef>
                <a:spcPts val="900"/>
              </a:spcBef>
              <a:spcAft>
                <a:spcPts val="0"/>
              </a:spcAft>
              <a:buNone/>
            </a:pPr>
            <a:r>
              <a:t/>
            </a:r>
            <a:endParaRPr>
              <a:solidFill>
                <a:srgbClr val="3C63AB"/>
              </a:solidFill>
            </a:endParaRPr>
          </a:p>
          <a:p>
            <a:pPr indent="0" lvl="0" marL="0" marR="0" rtl="0" algn="l">
              <a:lnSpc>
                <a:spcPct val="90000"/>
              </a:lnSpc>
              <a:spcBef>
                <a:spcPts val="900"/>
              </a:spcBef>
              <a:spcAft>
                <a:spcPts val="0"/>
              </a:spcAft>
              <a:buNone/>
            </a:pPr>
            <a:r>
              <a:t/>
            </a:r>
            <a:endParaRPr>
              <a:solidFill>
                <a:srgbClr val="3C63AB"/>
              </a:solidFill>
            </a:endParaRPr>
          </a:p>
          <a:p>
            <a:pPr indent="0" lvl="0" marL="457200" marR="0" rtl="0" algn="l">
              <a:lnSpc>
                <a:spcPct val="90000"/>
              </a:lnSpc>
              <a:spcBef>
                <a:spcPts val="900"/>
              </a:spcBef>
              <a:spcAft>
                <a:spcPts val="0"/>
              </a:spcAft>
              <a:buNone/>
            </a:pPr>
            <a:r>
              <a:t/>
            </a:r>
            <a:endParaRPr sz="1100">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None/>
            </a:pPr>
            <a:r>
              <a:t/>
            </a:r>
            <a:endParaRPr sz="1100">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a:solidFill>
                <a:srgbClr val="3C63AB"/>
              </a:solidFil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471" name="Google Shape;471;geb3e64bb3c_0_0"/>
          <p:cNvPicPr preferRelativeResize="0"/>
          <p:nvPr/>
        </p:nvPicPr>
        <p:blipFill>
          <a:blip r:embed="rId4">
            <a:alphaModFix/>
          </a:blip>
          <a:stretch>
            <a:fillRect/>
          </a:stretch>
        </p:blipFill>
        <p:spPr>
          <a:xfrm>
            <a:off x="1936150" y="2768455"/>
            <a:ext cx="4946149" cy="10152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75" name="Shape 475"/>
        <p:cNvGrpSpPr/>
        <p:nvPr/>
      </p:nvGrpSpPr>
      <p:grpSpPr>
        <a:xfrm>
          <a:off x="0" y="0"/>
          <a:ext cx="0" cy="0"/>
          <a:chOff x="0" y="0"/>
          <a:chExt cx="0" cy="0"/>
        </a:xfrm>
      </p:grpSpPr>
      <p:sp>
        <p:nvSpPr>
          <p:cNvPr id="476" name="Google Shape;476;geb3e64bb3c_0_16"/>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2800">
                <a:solidFill>
                  <a:srgbClr val="E83464"/>
                </a:solidFill>
              </a:rPr>
              <a:t>Manejo de temas: Colores Material</a:t>
            </a:r>
            <a:endParaRPr b="1" i="0" sz="2800" u="none" cap="none" strike="noStrike">
              <a:solidFill>
                <a:srgbClr val="E83464"/>
              </a:solidFil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477" name="Google Shape;477;geb3e64bb3c_0_16"/>
          <p:cNvSpPr txBox="1"/>
          <p:nvPr/>
        </p:nvSpPr>
        <p:spPr>
          <a:xfrm>
            <a:off x="567975" y="1486625"/>
            <a:ext cx="8180100" cy="29226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None/>
            </a:pPr>
            <a:r>
              <a:t/>
            </a:r>
            <a:endParaRPr sz="16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l">
              <a:lnSpc>
                <a:spcPct val="90000"/>
              </a:lnSpc>
              <a:spcBef>
                <a:spcPts val="900"/>
              </a:spcBef>
              <a:spcAft>
                <a:spcPts val="0"/>
              </a:spcAft>
              <a:buNone/>
            </a:pPr>
            <a:r>
              <a:t/>
            </a:r>
            <a:endParaRPr>
              <a:solidFill>
                <a:srgbClr val="3C63AB"/>
              </a:solidFill>
            </a:endParaRPr>
          </a:p>
          <a:p>
            <a:pPr indent="0" lvl="0" marL="457200" marR="0" rtl="0" algn="l">
              <a:lnSpc>
                <a:spcPct val="90000"/>
              </a:lnSpc>
              <a:spcBef>
                <a:spcPts val="900"/>
              </a:spcBef>
              <a:spcAft>
                <a:spcPts val="0"/>
              </a:spcAft>
              <a:buNone/>
            </a:pPr>
            <a:r>
              <a:t/>
            </a:r>
            <a:endParaRPr sz="1100">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None/>
            </a:pPr>
            <a:r>
              <a:t/>
            </a:r>
            <a:endParaRPr sz="1100">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a:solidFill>
                <a:srgbClr val="3C63AB"/>
              </a:solidFil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
        <p:nvSpPr>
          <p:cNvPr id="478" name="Google Shape;478;geb3e64bb3c_0_16"/>
          <p:cNvSpPr txBox="1"/>
          <p:nvPr/>
        </p:nvSpPr>
        <p:spPr>
          <a:xfrm>
            <a:off x="4939275" y="1584475"/>
            <a:ext cx="3322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375FA9"/>
                </a:solidFill>
              </a:rPr>
              <a:t>Este </a:t>
            </a:r>
            <a:r>
              <a:rPr lang="es">
                <a:solidFill>
                  <a:srgbClr val="375FA9"/>
                </a:solidFill>
              </a:rPr>
              <a:t>método</a:t>
            </a:r>
            <a:r>
              <a:rPr lang="es">
                <a:solidFill>
                  <a:srgbClr val="375FA9"/>
                </a:solidFill>
              </a:rPr>
              <a:t> nos permite general un color aceptado por Material Design a </a:t>
            </a:r>
            <a:r>
              <a:rPr lang="es">
                <a:solidFill>
                  <a:srgbClr val="375FA9"/>
                </a:solidFill>
              </a:rPr>
              <a:t>partir</a:t>
            </a:r>
            <a:r>
              <a:rPr lang="es">
                <a:solidFill>
                  <a:srgbClr val="375FA9"/>
                </a:solidFill>
              </a:rPr>
              <a:t> de cualquier color, este </a:t>
            </a:r>
            <a:r>
              <a:rPr lang="es">
                <a:solidFill>
                  <a:srgbClr val="375FA9"/>
                </a:solidFill>
              </a:rPr>
              <a:t>método</a:t>
            </a:r>
            <a:r>
              <a:rPr lang="es">
                <a:solidFill>
                  <a:srgbClr val="375FA9"/>
                </a:solidFill>
              </a:rPr>
              <a:t> lo encontraremos por defecto en la plantilla de los proyectos.</a:t>
            </a:r>
            <a:endParaRPr>
              <a:solidFill>
                <a:srgbClr val="375FA9"/>
              </a:solidFill>
            </a:endParaRPr>
          </a:p>
        </p:txBody>
      </p:sp>
      <p:pic>
        <p:nvPicPr>
          <p:cNvPr id="479" name="Google Shape;479;geb3e64bb3c_0_16"/>
          <p:cNvPicPr preferRelativeResize="0"/>
          <p:nvPr/>
        </p:nvPicPr>
        <p:blipFill>
          <a:blip r:embed="rId4">
            <a:alphaModFix/>
          </a:blip>
          <a:stretch>
            <a:fillRect/>
          </a:stretch>
        </p:blipFill>
        <p:spPr>
          <a:xfrm>
            <a:off x="927525" y="1637850"/>
            <a:ext cx="3739799" cy="317853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4">
            <a:alphaModFix/>
          </a:blip>
          <a:stretch>
            <a:fillRect/>
          </a:stretch>
        </a:blipFill>
      </p:bgPr>
    </p:bg>
    <p:spTree>
      <p:nvGrpSpPr>
        <p:cNvPr id="483" name="Shape 483"/>
        <p:cNvGrpSpPr/>
        <p:nvPr/>
      </p:nvGrpSpPr>
      <p:grpSpPr>
        <a:xfrm>
          <a:off x="0" y="0"/>
          <a:ext cx="0" cy="0"/>
          <a:chOff x="0" y="0"/>
          <a:chExt cx="0" cy="0"/>
        </a:xfrm>
      </p:grpSpPr>
      <p:sp>
        <p:nvSpPr>
          <p:cNvPr id="484" name="Google Shape;484;gf4d84708a8_0_11"/>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2800">
                <a:solidFill>
                  <a:srgbClr val="E83464"/>
                </a:solidFill>
              </a:rPr>
              <a:t>Manejo de temas: Esquemas de Colores</a:t>
            </a:r>
            <a:endParaRPr b="1" i="0" sz="2800" u="none" cap="none" strike="noStrike">
              <a:solidFill>
                <a:srgbClr val="E83464"/>
              </a:solidFil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485" name="Google Shape;485;gf4d84708a8_0_11"/>
          <p:cNvSpPr txBox="1"/>
          <p:nvPr/>
        </p:nvSpPr>
        <p:spPr>
          <a:xfrm>
            <a:off x="567975" y="1486625"/>
            <a:ext cx="8180100" cy="29226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None/>
            </a:pPr>
            <a:r>
              <a:t/>
            </a:r>
            <a:endParaRPr sz="1600">
              <a:solidFill>
                <a:srgbClr val="3C63AB"/>
              </a:solidFill>
              <a:latin typeface="Courier New"/>
              <a:ea typeface="Courier New"/>
              <a:cs typeface="Courier New"/>
              <a:sym typeface="Courier New"/>
            </a:endParaRPr>
          </a:p>
          <a:p>
            <a:pPr indent="0" lvl="0" marL="0" marR="0" rtl="0" algn="just">
              <a:lnSpc>
                <a:spcPct val="90000"/>
              </a:lnSpc>
              <a:spcBef>
                <a:spcPts val="900"/>
              </a:spcBef>
              <a:spcAft>
                <a:spcPts val="0"/>
              </a:spcAft>
              <a:buNone/>
            </a:pPr>
            <a:r>
              <a:t/>
            </a:r>
            <a:endParaRPr>
              <a:solidFill>
                <a:srgbClr val="3C63AB"/>
              </a:solidFill>
            </a:endParaRPr>
          </a:p>
          <a:p>
            <a:pPr indent="0" lvl="0" marL="0" marR="0" rtl="0" algn="l">
              <a:lnSpc>
                <a:spcPct val="90000"/>
              </a:lnSpc>
              <a:spcBef>
                <a:spcPts val="900"/>
              </a:spcBef>
              <a:spcAft>
                <a:spcPts val="0"/>
              </a:spcAft>
              <a:buNone/>
            </a:pPr>
            <a:r>
              <a:t/>
            </a:r>
            <a:endParaRPr>
              <a:solidFill>
                <a:srgbClr val="3C63AB"/>
              </a:solidFill>
            </a:endParaRPr>
          </a:p>
          <a:p>
            <a:pPr indent="0" lvl="0" marL="457200" marR="0" rtl="0" algn="l">
              <a:lnSpc>
                <a:spcPct val="90000"/>
              </a:lnSpc>
              <a:spcBef>
                <a:spcPts val="900"/>
              </a:spcBef>
              <a:spcAft>
                <a:spcPts val="0"/>
              </a:spcAft>
              <a:buNone/>
            </a:pPr>
            <a:r>
              <a:t/>
            </a:r>
            <a:endParaRPr sz="1100">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None/>
            </a:pPr>
            <a:r>
              <a:t/>
            </a:r>
            <a:endParaRPr sz="1100">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a:solidFill>
                <a:srgbClr val="3C63AB"/>
              </a:solidFil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
        <p:nvSpPr>
          <p:cNvPr id="486" name="Google Shape;486;gf4d84708a8_0_11"/>
          <p:cNvSpPr txBox="1"/>
          <p:nvPr/>
        </p:nvSpPr>
        <p:spPr>
          <a:xfrm>
            <a:off x="4326600" y="1584475"/>
            <a:ext cx="39351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375FA9"/>
                </a:solidFill>
              </a:rPr>
              <a:t>El </a:t>
            </a:r>
            <a:r>
              <a:rPr b="1" lang="es">
                <a:solidFill>
                  <a:srgbClr val="375FA9"/>
                </a:solidFill>
              </a:rPr>
              <a:t>ColorScheme</a:t>
            </a:r>
            <a:r>
              <a:rPr lang="es">
                <a:solidFill>
                  <a:srgbClr val="375FA9"/>
                </a:solidFill>
              </a:rPr>
              <a:t> es una clase que nos permite definir los colores </a:t>
            </a:r>
            <a:r>
              <a:rPr lang="es">
                <a:solidFill>
                  <a:srgbClr val="375FA9"/>
                </a:solidFill>
              </a:rPr>
              <a:t>específicos</a:t>
            </a:r>
            <a:r>
              <a:rPr lang="es">
                <a:solidFill>
                  <a:srgbClr val="375FA9"/>
                </a:solidFill>
              </a:rPr>
              <a:t> que se </a:t>
            </a:r>
            <a:r>
              <a:rPr lang="es">
                <a:solidFill>
                  <a:srgbClr val="375FA9"/>
                </a:solidFill>
              </a:rPr>
              <a:t>aplican</a:t>
            </a:r>
            <a:r>
              <a:rPr lang="es">
                <a:solidFill>
                  <a:srgbClr val="375FA9"/>
                </a:solidFill>
              </a:rPr>
              <a:t> en distintas partes de nuestra </a:t>
            </a:r>
            <a:r>
              <a:rPr lang="es">
                <a:solidFill>
                  <a:srgbClr val="375FA9"/>
                </a:solidFill>
              </a:rPr>
              <a:t>aplicación</a:t>
            </a:r>
            <a:r>
              <a:rPr lang="es">
                <a:solidFill>
                  <a:srgbClr val="375FA9"/>
                </a:solidFill>
              </a:rPr>
              <a:t>.</a:t>
            </a:r>
            <a:endParaRPr>
              <a:solidFill>
                <a:srgbClr val="375FA9"/>
              </a:solidFill>
            </a:endParaRPr>
          </a:p>
          <a:p>
            <a:pPr indent="0" lvl="0" marL="0" rtl="0" algn="l">
              <a:spcBef>
                <a:spcPts val="0"/>
              </a:spcBef>
              <a:spcAft>
                <a:spcPts val="0"/>
              </a:spcAft>
              <a:buNone/>
            </a:pPr>
            <a:r>
              <a:t/>
            </a:r>
            <a:endParaRPr>
              <a:solidFill>
                <a:srgbClr val="375FA9"/>
              </a:solidFill>
            </a:endParaRPr>
          </a:p>
          <a:p>
            <a:pPr indent="0" lvl="0" marL="0" rtl="0" algn="l">
              <a:spcBef>
                <a:spcPts val="0"/>
              </a:spcBef>
              <a:spcAft>
                <a:spcPts val="0"/>
              </a:spcAft>
              <a:buNone/>
            </a:pPr>
            <a:r>
              <a:rPr lang="es">
                <a:solidFill>
                  <a:srgbClr val="375FA9"/>
                </a:solidFill>
              </a:rPr>
              <a:t>Lo único que debes hacer para usarlo es pasar como argumento el color original y el esquema de colores:</a:t>
            </a:r>
            <a:endParaRPr>
              <a:solidFill>
                <a:srgbClr val="375FA9"/>
              </a:solidFill>
            </a:endParaRPr>
          </a:p>
        </p:txBody>
      </p:sp>
      <p:pic>
        <p:nvPicPr>
          <p:cNvPr id="487" name="Google Shape;487;gf4d84708a8_0_11"/>
          <p:cNvPicPr preferRelativeResize="0"/>
          <p:nvPr/>
        </p:nvPicPr>
        <p:blipFill>
          <a:blip r:embed="rId5">
            <a:alphaModFix/>
          </a:blip>
          <a:stretch>
            <a:fillRect/>
          </a:stretch>
        </p:blipFill>
        <p:spPr>
          <a:xfrm>
            <a:off x="927525" y="1637850"/>
            <a:ext cx="3199125" cy="2718999"/>
          </a:xfrm>
          <a:prstGeom prst="rect">
            <a:avLst/>
          </a:prstGeom>
          <a:noFill/>
          <a:ln>
            <a:noFill/>
          </a:ln>
        </p:spPr>
      </p:pic>
      <p:pic>
        <p:nvPicPr>
          <p:cNvPr id="488" name="Google Shape;488;gf4d84708a8_0_11"/>
          <p:cNvPicPr preferRelativeResize="0"/>
          <p:nvPr/>
        </p:nvPicPr>
        <p:blipFill>
          <a:blip r:embed="rId6">
            <a:alphaModFix/>
          </a:blip>
          <a:stretch>
            <a:fillRect/>
          </a:stretch>
        </p:blipFill>
        <p:spPr>
          <a:xfrm>
            <a:off x="4366888" y="3493068"/>
            <a:ext cx="3854524" cy="3924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92" name="Shape 492"/>
        <p:cNvGrpSpPr/>
        <p:nvPr/>
      </p:nvGrpSpPr>
      <p:grpSpPr>
        <a:xfrm>
          <a:off x="0" y="0"/>
          <a:ext cx="0" cy="0"/>
          <a:chOff x="0" y="0"/>
          <a:chExt cx="0" cy="0"/>
        </a:xfrm>
      </p:grpSpPr>
      <p:sp>
        <p:nvSpPr>
          <p:cNvPr id="493" name="Google Shape;493;ge933c05854_0_88"/>
          <p:cNvSpPr txBox="1"/>
          <p:nvPr/>
        </p:nvSpPr>
        <p:spPr>
          <a:xfrm>
            <a:off x="615978" y="998724"/>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3000">
                <a:solidFill>
                  <a:srgbClr val="E83464"/>
                </a:solidFill>
              </a:rPr>
              <a:t> Manejo de temas</a:t>
            </a:r>
            <a:endParaRPr b="1" i="0" sz="3000" u="none" cap="none" strike="noStrike">
              <a:solidFill>
                <a:srgbClr val="E83464"/>
              </a:solidFil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494" name="Google Shape;494;ge933c05854_0_88"/>
          <p:cNvSpPr txBox="1"/>
          <p:nvPr/>
        </p:nvSpPr>
        <p:spPr>
          <a:xfrm>
            <a:off x="823100" y="1926300"/>
            <a:ext cx="3446100" cy="23238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None/>
            </a:pPr>
            <a:r>
              <a:rPr b="1" lang="es">
                <a:solidFill>
                  <a:srgbClr val="3C63AB"/>
                </a:solidFill>
              </a:rPr>
              <a:t>Creación de un App Theme</a:t>
            </a:r>
            <a:endParaRPr b="1">
              <a:solidFill>
                <a:srgbClr val="3C63AB"/>
              </a:solidFill>
            </a:endParaRPr>
          </a:p>
          <a:p>
            <a:pPr indent="0" lvl="0" marL="0" marR="0" rtl="0" algn="l">
              <a:lnSpc>
                <a:spcPct val="90000"/>
              </a:lnSpc>
              <a:spcBef>
                <a:spcPts val="900"/>
              </a:spcBef>
              <a:spcAft>
                <a:spcPts val="0"/>
              </a:spcAft>
              <a:buNone/>
            </a:pPr>
            <a:r>
              <a:rPr lang="es">
                <a:solidFill>
                  <a:srgbClr val="3C63AB"/>
                </a:solidFill>
              </a:rPr>
              <a:t>Para compartir colores y estilos de fuente a través de toda nuestra aplicación, podemos proporcionar un ThemeData al constructor de MaterialApp. De lo contrario Flutter creará uno por defecto.</a:t>
            </a:r>
            <a:endParaRPr>
              <a:solidFill>
                <a:srgbClr val="3C63AB"/>
              </a:solidFill>
            </a:endParaRPr>
          </a:p>
          <a:p>
            <a:pPr indent="0" lvl="0" marL="0" marR="0" rtl="0" algn="l">
              <a:lnSpc>
                <a:spcPct val="90000"/>
              </a:lnSpc>
              <a:spcBef>
                <a:spcPts val="900"/>
              </a:spcBef>
              <a:spcAft>
                <a:spcPts val="0"/>
              </a:spcAft>
              <a:buNone/>
            </a:pPr>
            <a:r>
              <a:t/>
            </a:r>
            <a:endParaRPr>
              <a:solidFill>
                <a:srgbClr val="3C63AB"/>
              </a:solidFill>
            </a:endParaRPr>
          </a:p>
          <a:p>
            <a:pPr indent="0" lvl="0" marL="0" marR="0" rtl="0" algn="l">
              <a:lnSpc>
                <a:spcPct val="90000"/>
              </a:lnSpc>
              <a:spcBef>
                <a:spcPts val="900"/>
              </a:spcBef>
              <a:spcAft>
                <a:spcPts val="0"/>
              </a:spcAft>
              <a:buNone/>
            </a:pPr>
            <a:r>
              <a:rPr lang="es">
                <a:solidFill>
                  <a:srgbClr val="3C63AB"/>
                </a:solidFill>
              </a:rPr>
              <a:t>Con estas definiciones podemos establecer cosas como el color principal, el color de acento, los estilos de las fuentes, etc.</a:t>
            </a:r>
            <a:endParaRPr>
              <a:solidFill>
                <a:srgbClr val="3C63AB"/>
              </a:solidFill>
            </a:endParaRPr>
          </a:p>
          <a:p>
            <a:pPr indent="0" lvl="0" marL="0" marR="0" rtl="0" algn="l">
              <a:lnSpc>
                <a:spcPct val="90000"/>
              </a:lnSpc>
              <a:spcBef>
                <a:spcPts val="900"/>
              </a:spcBef>
              <a:spcAft>
                <a:spcPts val="0"/>
              </a:spcAft>
              <a:buNone/>
            </a:pPr>
            <a:r>
              <a:t/>
            </a:r>
            <a:endParaRPr>
              <a:solidFill>
                <a:srgbClr val="3C63AB"/>
              </a:solidFill>
            </a:endParaRPr>
          </a:p>
          <a:p>
            <a:pPr indent="0" lvl="0" marL="0" marR="0" rtl="0" algn="l">
              <a:lnSpc>
                <a:spcPct val="90000"/>
              </a:lnSpc>
              <a:spcBef>
                <a:spcPts val="900"/>
              </a:spcBef>
              <a:spcAft>
                <a:spcPts val="0"/>
              </a:spcAft>
              <a:buNone/>
            </a:pPr>
            <a:r>
              <a:t/>
            </a:r>
            <a:endParaRPr>
              <a:solidFill>
                <a:srgbClr val="3C63AB"/>
              </a:solidFill>
            </a:endParaRPr>
          </a:p>
          <a:p>
            <a:pPr indent="0" lvl="0" marL="0" marR="0" rtl="0" algn="l">
              <a:lnSpc>
                <a:spcPct val="90000"/>
              </a:lnSpc>
              <a:spcBef>
                <a:spcPts val="900"/>
              </a:spcBef>
              <a:spcAft>
                <a:spcPts val="0"/>
              </a:spcAft>
              <a:buNone/>
            </a:pPr>
            <a:r>
              <a:t/>
            </a:r>
            <a:endParaRPr>
              <a:solidFill>
                <a:srgbClr val="3C63AB"/>
              </a:solidFill>
            </a:endParaRPr>
          </a:p>
          <a:p>
            <a:pPr indent="0" lvl="0" marL="457200" marR="0" rtl="0" algn="l">
              <a:lnSpc>
                <a:spcPct val="90000"/>
              </a:lnSpc>
              <a:spcBef>
                <a:spcPts val="900"/>
              </a:spcBef>
              <a:spcAft>
                <a:spcPts val="0"/>
              </a:spcAft>
              <a:buNone/>
            </a:pPr>
            <a:r>
              <a:t/>
            </a:r>
            <a:endParaRPr sz="1100">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None/>
            </a:pPr>
            <a:r>
              <a:t/>
            </a:r>
            <a:endParaRPr sz="1100">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a:solidFill>
                <a:srgbClr val="3C63AB"/>
              </a:solidFil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495" name="Google Shape;495;ge933c05854_0_88"/>
          <p:cNvPicPr preferRelativeResize="0"/>
          <p:nvPr/>
        </p:nvPicPr>
        <p:blipFill>
          <a:blip r:embed="rId4">
            <a:alphaModFix/>
          </a:blip>
          <a:stretch>
            <a:fillRect/>
          </a:stretch>
        </p:blipFill>
        <p:spPr>
          <a:xfrm>
            <a:off x="4452850" y="1195812"/>
            <a:ext cx="3767448" cy="27518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99" name="Shape 499"/>
        <p:cNvGrpSpPr/>
        <p:nvPr/>
      </p:nvGrpSpPr>
      <p:grpSpPr>
        <a:xfrm>
          <a:off x="0" y="0"/>
          <a:ext cx="0" cy="0"/>
          <a:chOff x="0" y="0"/>
          <a:chExt cx="0" cy="0"/>
        </a:xfrm>
      </p:grpSpPr>
      <p:sp>
        <p:nvSpPr>
          <p:cNvPr id="500" name="Google Shape;500;geb3e64bb3c_0_74"/>
          <p:cNvSpPr txBox="1"/>
          <p:nvPr/>
        </p:nvSpPr>
        <p:spPr>
          <a:xfrm>
            <a:off x="756250" y="1013350"/>
            <a:ext cx="7543800" cy="6108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2800">
                <a:solidFill>
                  <a:srgbClr val="E83464"/>
                </a:solidFill>
              </a:rPr>
              <a:t> Manejo de temas: Personalizar los temas</a:t>
            </a:r>
            <a:endParaRPr b="0" i="0" sz="3000" u="none" cap="none" strike="noStrike">
              <a:solidFill>
                <a:srgbClr val="E83464"/>
              </a:solidFill>
              <a:latin typeface="Arial"/>
              <a:ea typeface="Arial"/>
              <a:cs typeface="Arial"/>
              <a:sym typeface="Arial"/>
            </a:endParaRPr>
          </a:p>
        </p:txBody>
      </p:sp>
      <p:sp>
        <p:nvSpPr>
          <p:cNvPr id="501" name="Google Shape;501;geb3e64bb3c_0_74"/>
          <p:cNvSpPr txBox="1"/>
          <p:nvPr/>
        </p:nvSpPr>
        <p:spPr>
          <a:xfrm>
            <a:off x="6074200" y="1864925"/>
            <a:ext cx="2101800" cy="23118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None/>
            </a:pPr>
            <a:r>
              <a:t/>
            </a:r>
            <a:endParaRPr sz="1300">
              <a:solidFill>
                <a:srgbClr val="3C63AB"/>
              </a:solidFill>
            </a:endParaRPr>
          </a:p>
          <a:p>
            <a:pPr indent="0" lvl="0" marL="0" marR="0" rtl="0" algn="l">
              <a:lnSpc>
                <a:spcPct val="90000"/>
              </a:lnSpc>
              <a:spcBef>
                <a:spcPts val="900"/>
              </a:spcBef>
              <a:spcAft>
                <a:spcPts val="0"/>
              </a:spcAft>
              <a:buNone/>
            </a:pPr>
            <a:r>
              <a:t/>
            </a:r>
            <a:endParaRPr sz="1300">
              <a:solidFill>
                <a:srgbClr val="3C63AB"/>
              </a:solidFill>
            </a:endParaRPr>
          </a:p>
          <a:p>
            <a:pPr indent="0" lvl="0" marL="0" marR="0" rtl="0" algn="l">
              <a:lnSpc>
                <a:spcPct val="90000"/>
              </a:lnSpc>
              <a:spcBef>
                <a:spcPts val="900"/>
              </a:spcBef>
              <a:spcAft>
                <a:spcPts val="0"/>
              </a:spcAft>
              <a:buNone/>
            </a:pPr>
            <a:r>
              <a:t/>
            </a:r>
            <a:endParaRPr>
              <a:solidFill>
                <a:srgbClr val="3C63AB"/>
              </a:solidFill>
            </a:endParaRPr>
          </a:p>
          <a:p>
            <a:pPr indent="0" lvl="0" marL="0" marR="0" rtl="0" algn="l">
              <a:lnSpc>
                <a:spcPct val="90000"/>
              </a:lnSpc>
              <a:spcBef>
                <a:spcPts val="900"/>
              </a:spcBef>
              <a:spcAft>
                <a:spcPts val="0"/>
              </a:spcAft>
              <a:buNone/>
            </a:pPr>
            <a:r>
              <a:t/>
            </a:r>
            <a:endParaRPr>
              <a:solidFill>
                <a:srgbClr val="3C63AB"/>
              </a:solidFill>
            </a:endParaRPr>
          </a:p>
          <a:p>
            <a:pPr indent="0" lvl="0" marL="0" marR="0" rtl="0" algn="l">
              <a:lnSpc>
                <a:spcPct val="90000"/>
              </a:lnSpc>
              <a:spcBef>
                <a:spcPts val="900"/>
              </a:spcBef>
              <a:spcAft>
                <a:spcPts val="0"/>
              </a:spcAft>
              <a:buNone/>
            </a:pPr>
            <a:r>
              <a:t/>
            </a:r>
            <a:endParaRPr>
              <a:solidFill>
                <a:srgbClr val="3C63AB"/>
              </a:solidFill>
            </a:endParaRPr>
          </a:p>
          <a:p>
            <a:pPr indent="0" lvl="0" marL="457200" marR="0" rtl="0" algn="l">
              <a:lnSpc>
                <a:spcPct val="90000"/>
              </a:lnSpc>
              <a:spcBef>
                <a:spcPts val="900"/>
              </a:spcBef>
              <a:spcAft>
                <a:spcPts val="0"/>
              </a:spcAft>
              <a:buNone/>
            </a:pPr>
            <a:r>
              <a:t/>
            </a:r>
            <a:endParaRPr sz="1100">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None/>
            </a:pPr>
            <a:r>
              <a:t/>
            </a:r>
            <a:endParaRPr sz="1100">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a:solidFill>
                <a:srgbClr val="3C63AB"/>
              </a:solidFil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
        <p:nvSpPr>
          <p:cNvPr id="502" name="Google Shape;502;geb3e64bb3c_0_74"/>
          <p:cNvSpPr txBox="1"/>
          <p:nvPr/>
        </p:nvSpPr>
        <p:spPr>
          <a:xfrm>
            <a:off x="823100" y="1926300"/>
            <a:ext cx="3446100" cy="23238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None/>
            </a:pPr>
            <a:r>
              <a:rPr b="1" lang="es">
                <a:solidFill>
                  <a:srgbClr val="3C63AB"/>
                </a:solidFill>
              </a:rPr>
              <a:t>Estilos </a:t>
            </a:r>
            <a:r>
              <a:rPr b="1" lang="es">
                <a:solidFill>
                  <a:srgbClr val="3C63AB"/>
                </a:solidFill>
              </a:rPr>
              <a:t>Específicos</a:t>
            </a:r>
            <a:endParaRPr b="1">
              <a:solidFill>
                <a:srgbClr val="3C63AB"/>
              </a:solidFill>
            </a:endParaRPr>
          </a:p>
          <a:p>
            <a:pPr indent="0" lvl="0" marL="0" marR="0" rtl="0" algn="l">
              <a:lnSpc>
                <a:spcPct val="90000"/>
              </a:lnSpc>
              <a:spcBef>
                <a:spcPts val="900"/>
              </a:spcBef>
              <a:spcAft>
                <a:spcPts val="0"/>
              </a:spcAft>
              <a:buNone/>
            </a:pPr>
            <a:r>
              <a:rPr lang="es">
                <a:solidFill>
                  <a:srgbClr val="3C63AB"/>
                </a:solidFill>
              </a:rPr>
              <a:t>Dentro del </a:t>
            </a:r>
            <a:r>
              <a:rPr b="1" lang="es">
                <a:solidFill>
                  <a:srgbClr val="3C63AB"/>
                </a:solidFill>
              </a:rPr>
              <a:t>ThemeData</a:t>
            </a:r>
            <a:r>
              <a:rPr lang="es">
                <a:solidFill>
                  <a:srgbClr val="3C63AB"/>
                </a:solidFill>
              </a:rPr>
              <a:t> es posible establecer estilos específicos para componentes claves de nuestra aplicación.</a:t>
            </a:r>
            <a:endParaRPr>
              <a:solidFill>
                <a:srgbClr val="3C63AB"/>
              </a:solidFill>
            </a:endParaRPr>
          </a:p>
          <a:p>
            <a:pPr indent="0" lvl="0" marL="0" marR="0" rtl="0" algn="l">
              <a:lnSpc>
                <a:spcPct val="90000"/>
              </a:lnSpc>
              <a:spcBef>
                <a:spcPts val="900"/>
              </a:spcBef>
              <a:spcAft>
                <a:spcPts val="0"/>
              </a:spcAft>
              <a:buNone/>
            </a:pPr>
            <a:r>
              <a:t/>
            </a:r>
            <a:endParaRPr>
              <a:solidFill>
                <a:srgbClr val="3C63AB"/>
              </a:solidFill>
            </a:endParaRPr>
          </a:p>
          <a:p>
            <a:pPr indent="0" lvl="0" marL="0" marR="0" rtl="0" algn="l">
              <a:lnSpc>
                <a:spcPct val="90000"/>
              </a:lnSpc>
              <a:spcBef>
                <a:spcPts val="900"/>
              </a:spcBef>
              <a:spcAft>
                <a:spcPts val="0"/>
              </a:spcAft>
              <a:buNone/>
            </a:pPr>
            <a:r>
              <a:rPr lang="es">
                <a:solidFill>
                  <a:srgbClr val="3C63AB"/>
                </a:solidFill>
              </a:rPr>
              <a:t>Flutter contiene clases que representan estos estilos para los distintos componentes pero todas ellas comparten la misma estructura.</a:t>
            </a:r>
            <a:endParaRPr>
              <a:solidFill>
                <a:srgbClr val="3C63AB"/>
              </a:solidFill>
            </a:endParaRPr>
          </a:p>
          <a:p>
            <a:pPr indent="0" lvl="0" marL="0" marR="0" rtl="0" algn="l">
              <a:lnSpc>
                <a:spcPct val="90000"/>
              </a:lnSpc>
              <a:spcBef>
                <a:spcPts val="900"/>
              </a:spcBef>
              <a:spcAft>
                <a:spcPts val="0"/>
              </a:spcAft>
              <a:buNone/>
            </a:pPr>
            <a:r>
              <a:t/>
            </a:r>
            <a:endParaRPr>
              <a:solidFill>
                <a:srgbClr val="3C63AB"/>
              </a:solidFill>
            </a:endParaRPr>
          </a:p>
          <a:p>
            <a:pPr indent="0" lvl="0" marL="0" marR="0" rtl="0" algn="l">
              <a:lnSpc>
                <a:spcPct val="90000"/>
              </a:lnSpc>
              <a:spcBef>
                <a:spcPts val="900"/>
              </a:spcBef>
              <a:spcAft>
                <a:spcPts val="0"/>
              </a:spcAft>
              <a:buNone/>
            </a:pPr>
            <a:r>
              <a:t/>
            </a:r>
            <a:endParaRPr>
              <a:solidFill>
                <a:srgbClr val="3C63AB"/>
              </a:solidFill>
            </a:endParaRPr>
          </a:p>
          <a:p>
            <a:pPr indent="0" lvl="0" marL="0" marR="0" rtl="0" algn="l">
              <a:lnSpc>
                <a:spcPct val="90000"/>
              </a:lnSpc>
              <a:spcBef>
                <a:spcPts val="900"/>
              </a:spcBef>
              <a:spcAft>
                <a:spcPts val="0"/>
              </a:spcAft>
              <a:buNone/>
            </a:pPr>
            <a:r>
              <a:t/>
            </a:r>
            <a:endParaRPr>
              <a:solidFill>
                <a:srgbClr val="3C63AB"/>
              </a:solidFill>
            </a:endParaRPr>
          </a:p>
          <a:p>
            <a:pPr indent="0" lvl="0" marL="457200" marR="0" rtl="0" algn="l">
              <a:lnSpc>
                <a:spcPct val="90000"/>
              </a:lnSpc>
              <a:spcBef>
                <a:spcPts val="900"/>
              </a:spcBef>
              <a:spcAft>
                <a:spcPts val="0"/>
              </a:spcAft>
              <a:buNone/>
            </a:pPr>
            <a:r>
              <a:t/>
            </a:r>
            <a:endParaRPr sz="1100">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None/>
            </a:pPr>
            <a:r>
              <a:t/>
            </a:r>
            <a:endParaRPr sz="1100">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a:solidFill>
                <a:srgbClr val="3C63AB"/>
              </a:solidFil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503" name="Google Shape;503;geb3e64bb3c_0_74"/>
          <p:cNvPicPr preferRelativeResize="0"/>
          <p:nvPr/>
        </p:nvPicPr>
        <p:blipFill>
          <a:blip r:embed="rId4">
            <a:alphaModFix/>
          </a:blip>
          <a:stretch>
            <a:fillRect/>
          </a:stretch>
        </p:blipFill>
        <p:spPr>
          <a:xfrm>
            <a:off x="4459625" y="1986749"/>
            <a:ext cx="3840425" cy="130385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07" name="Shape 507"/>
        <p:cNvGrpSpPr/>
        <p:nvPr/>
      </p:nvGrpSpPr>
      <p:grpSpPr>
        <a:xfrm>
          <a:off x="0" y="0"/>
          <a:ext cx="0" cy="0"/>
          <a:chOff x="0" y="0"/>
          <a:chExt cx="0" cy="0"/>
        </a:xfrm>
      </p:grpSpPr>
      <p:sp>
        <p:nvSpPr>
          <p:cNvPr id="508" name="Google Shape;508;gea02de11e5_0_10"/>
          <p:cNvSpPr txBox="1"/>
          <p:nvPr/>
        </p:nvSpPr>
        <p:spPr>
          <a:xfrm>
            <a:off x="827978" y="7613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3000">
                <a:solidFill>
                  <a:srgbClr val="E83464"/>
                </a:solidFill>
              </a:rPr>
              <a:t> Manejo de temas</a:t>
            </a:r>
            <a:endParaRPr b="1" i="0" sz="3000" u="none" cap="none" strike="noStrike">
              <a:solidFill>
                <a:srgbClr val="E83464"/>
              </a:solidFil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509" name="Google Shape;509;gea02de11e5_0_10"/>
          <p:cNvSpPr txBox="1"/>
          <p:nvPr/>
        </p:nvSpPr>
        <p:spPr>
          <a:xfrm>
            <a:off x="608575" y="1579600"/>
            <a:ext cx="7763100" cy="26316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None/>
            </a:pPr>
            <a:r>
              <a:rPr b="1" lang="es" sz="1300">
                <a:solidFill>
                  <a:srgbClr val="3C63AB"/>
                </a:solidFill>
              </a:rPr>
              <a:t>Tema oscuro y claro</a:t>
            </a:r>
            <a:endParaRPr b="1" sz="1300">
              <a:solidFill>
                <a:srgbClr val="3C63AB"/>
              </a:solidFill>
            </a:endParaRPr>
          </a:p>
          <a:p>
            <a:pPr indent="0" lvl="0" marL="0" marR="0" rtl="0" algn="l">
              <a:lnSpc>
                <a:spcPct val="90000"/>
              </a:lnSpc>
              <a:spcBef>
                <a:spcPts val="900"/>
              </a:spcBef>
              <a:spcAft>
                <a:spcPts val="0"/>
              </a:spcAft>
              <a:buNone/>
            </a:pPr>
            <a:r>
              <a:rPr lang="es" sz="1300">
                <a:solidFill>
                  <a:srgbClr val="3C63AB"/>
                </a:solidFill>
              </a:rPr>
              <a:t>Los temas claro y oscuro definen el estilo de nuestra aplicación según las preferencias del dispositivo o del usuario de la aplicación según sea el caso. En general el tema </a:t>
            </a:r>
            <a:r>
              <a:rPr b="1" lang="es" sz="1300">
                <a:solidFill>
                  <a:srgbClr val="3C63AB"/>
                </a:solidFill>
              </a:rPr>
              <a:t>oscuro</a:t>
            </a:r>
            <a:r>
              <a:rPr lang="es" sz="1300">
                <a:solidFill>
                  <a:srgbClr val="3C63AB"/>
                </a:solidFill>
              </a:rPr>
              <a:t> es una versión de baja luz del tema </a:t>
            </a:r>
            <a:r>
              <a:rPr b="1" lang="es" sz="1300">
                <a:solidFill>
                  <a:srgbClr val="3C63AB"/>
                </a:solidFill>
              </a:rPr>
              <a:t>claro</a:t>
            </a:r>
            <a:r>
              <a:rPr lang="es" sz="1300">
                <a:solidFill>
                  <a:srgbClr val="3C63AB"/>
                </a:solidFill>
              </a:rPr>
              <a:t> y muestra en su mayoría áreas oscuras.</a:t>
            </a:r>
            <a:endParaRPr sz="1300">
              <a:solidFill>
                <a:srgbClr val="3C63AB"/>
              </a:solidFill>
            </a:endParaRPr>
          </a:p>
          <a:p>
            <a:pPr indent="0" lvl="0" marL="0" marR="0" rtl="0" algn="l">
              <a:lnSpc>
                <a:spcPct val="90000"/>
              </a:lnSpc>
              <a:spcBef>
                <a:spcPts val="900"/>
              </a:spcBef>
              <a:spcAft>
                <a:spcPts val="0"/>
              </a:spcAft>
              <a:buNone/>
            </a:pPr>
            <a:r>
              <a:t/>
            </a:r>
            <a:endParaRPr>
              <a:solidFill>
                <a:srgbClr val="3C63AB"/>
              </a:solidFill>
            </a:endParaRPr>
          </a:p>
          <a:p>
            <a:pPr indent="0" lvl="0" marL="0" marR="0" rtl="0" algn="l">
              <a:lnSpc>
                <a:spcPct val="90000"/>
              </a:lnSpc>
              <a:spcBef>
                <a:spcPts val="900"/>
              </a:spcBef>
              <a:spcAft>
                <a:spcPts val="0"/>
              </a:spcAft>
              <a:buNone/>
            </a:pPr>
            <a:r>
              <a:t/>
            </a:r>
            <a:endParaRPr>
              <a:solidFill>
                <a:srgbClr val="3C63AB"/>
              </a:solidFill>
            </a:endParaRPr>
          </a:p>
          <a:p>
            <a:pPr indent="0" lvl="0" marL="0" marR="0" rtl="0" algn="l">
              <a:lnSpc>
                <a:spcPct val="90000"/>
              </a:lnSpc>
              <a:spcBef>
                <a:spcPts val="900"/>
              </a:spcBef>
              <a:spcAft>
                <a:spcPts val="0"/>
              </a:spcAft>
              <a:buNone/>
            </a:pPr>
            <a:r>
              <a:t/>
            </a:r>
            <a:endParaRPr>
              <a:solidFill>
                <a:srgbClr val="3C63AB"/>
              </a:solidFill>
            </a:endParaRPr>
          </a:p>
          <a:p>
            <a:pPr indent="0" lvl="0" marL="457200" marR="0" rtl="0" algn="l">
              <a:lnSpc>
                <a:spcPct val="90000"/>
              </a:lnSpc>
              <a:spcBef>
                <a:spcPts val="900"/>
              </a:spcBef>
              <a:spcAft>
                <a:spcPts val="0"/>
              </a:spcAft>
              <a:buNone/>
            </a:pPr>
            <a:r>
              <a:t/>
            </a:r>
            <a:endParaRPr sz="1100">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None/>
            </a:pPr>
            <a:r>
              <a:t/>
            </a:r>
            <a:endParaRPr sz="1100">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a:solidFill>
                <a:srgbClr val="3C63AB"/>
              </a:solidFil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510" name="Google Shape;510;gea02de11e5_0_10"/>
          <p:cNvPicPr preferRelativeResize="0"/>
          <p:nvPr/>
        </p:nvPicPr>
        <p:blipFill>
          <a:blip r:embed="rId4">
            <a:alphaModFix/>
          </a:blip>
          <a:stretch>
            <a:fillRect/>
          </a:stretch>
        </p:blipFill>
        <p:spPr>
          <a:xfrm>
            <a:off x="3207725" y="2571750"/>
            <a:ext cx="2564801" cy="19856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14" name="Shape 514"/>
        <p:cNvGrpSpPr/>
        <p:nvPr/>
      </p:nvGrpSpPr>
      <p:grpSpPr>
        <a:xfrm>
          <a:off x="0" y="0"/>
          <a:ext cx="0" cy="0"/>
          <a:chOff x="0" y="0"/>
          <a:chExt cx="0" cy="0"/>
        </a:xfrm>
      </p:grpSpPr>
      <p:sp>
        <p:nvSpPr>
          <p:cNvPr id="515" name="Google Shape;515;geb3e64bb3c_0_51"/>
          <p:cNvSpPr txBox="1"/>
          <p:nvPr/>
        </p:nvSpPr>
        <p:spPr>
          <a:xfrm>
            <a:off x="848453" y="909924"/>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3000">
                <a:solidFill>
                  <a:srgbClr val="E83464"/>
                </a:solidFill>
              </a:rPr>
              <a:t> Manejo de temas: Tema claro</a:t>
            </a:r>
            <a:endParaRPr b="1" i="0" sz="3000" u="none" cap="none" strike="noStrike">
              <a:solidFill>
                <a:srgbClr val="E83464"/>
              </a:solidFil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516" name="Google Shape;516;geb3e64bb3c_0_51"/>
          <p:cNvSpPr txBox="1"/>
          <p:nvPr/>
        </p:nvSpPr>
        <p:spPr>
          <a:xfrm>
            <a:off x="907450" y="1714950"/>
            <a:ext cx="7329000" cy="8568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None/>
            </a:pPr>
            <a:r>
              <a:t/>
            </a:r>
            <a:endParaRPr b="1" sz="1300">
              <a:solidFill>
                <a:srgbClr val="3C63AB"/>
              </a:solidFill>
            </a:endParaRPr>
          </a:p>
          <a:p>
            <a:pPr indent="0" lvl="0" marL="0" marR="0" rtl="0" algn="l">
              <a:lnSpc>
                <a:spcPct val="90000"/>
              </a:lnSpc>
              <a:spcBef>
                <a:spcPts val="900"/>
              </a:spcBef>
              <a:spcAft>
                <a:spcPts val="0"/>
              </a:spcAft>
              <a:buNone/>
            </a:pPr>
            <a:r>
              <a:rPr lang="es" sz="1300">
                <a:solidFill>
                  <a:srgbClr val="3C63AB"/>
                </a:solidFill>
              </a:rPr>
              <a:t>Los valores clave son el brillo y el reloj primario, con este Flutter creará su combinación de colores.</a:t>
            </a:r>
            <a:endParaRPr sz="1300">
              <a:solidFill>
                <a:srgbClr val="3C63AB"/>
              </a:solidFill>
            </a:endParaRPr>
          </a:p>
          <a:p>
            <a:pPr indent="0" lvl="0" marL="0" marR="0" rtl="0" algn="l">
              <a:lnSpc>
                <a:spcPct val="90000"/>
              </a:lnSpc>
              <a:spcBef>
                <a:spcPts val="900"/>
              </a:spcBef>
              <a:spcAft>
                <a:spcPts val="0"/>
              </a:spcAft>
              <a:buNone/>
            </a:pPr>
            <a:r>
              <a:t/>
            </a:r>
            <a:endParaRPr sz="1300">
              <a:solidFill>
                <a:srgbClr val="3C63AB"/>
              </a:solidFill>
            </a:endParaRPr>
          </a:p>
          <a:p>
            <a:pPr indent="0" lvl="0" marL="0" marR="0" rtl="0" algn="l">
              <a:lnSpc>
                <a:spcPct val="90000"/>
              </a:lnSpc>
              <a:spcBef>
                <a:spcPts val="900"/>
              </a:spcBef>
              <a:spcAft>
                <a:spcPts val="0"/>
              </a:spcAft>
              <a:buNone/>
            </a:pPr>
            <a:r>
              <a:t/>
            </a:r>
            <a:endParaRPr>
              <a:solidFill>
                <a:srgbClr val="3C63AB"/>
              </a:solidFill>
            </a:endParaRPr>
          </a:p>
          <a:p>
            <a:pPr indent="0" lvl="0" marL="0" marR="0" rtl="0" algn="l">
              <a:lnSpc>
                <a:spcPct val="90000"/>
              </a:lnSpc>
              <a:spcBef>
                <a:spcPts val="900"/>
              </a:spcBef>
              <a:spcAft>
                <a:spcPts val="0"/>
              </a:spcAft>
              <a:buNone/>
            </a:pPr>
            <a:r>
              <a:t/>
            </a:r>
            <a:endParaRPr>
              <a:solidFill>
                <a:srgbClr val="3C63AB"/>
              </a:solidFill>
            </a:endParaRPr>
          </a:p>
          <a:p>
            <a:pPr indent="0" lvl="0" marL="0" marR="0" rtl="0" algn="l">
              <a:lnSpc>
                <a:spcPct val="90000"/>
              </a:lnSpc>
              <a:spcBef>
                <a:spcPts val="900"/>
              </a:spcBef>
              <a:spcAft>
                <a:spcPts val="0"/>
              </a:spcAft>
              <a:buNone/>
            </a:pPr>
            <a:r>
              <a:t/>
            </a:r>
            <a:endParaRPr>
              <a:solidFill>
                <a:srgbClr val="3C63AB"/>
              </a:solidFill>
            </a:endParaRPr>
          </a:p>
          <a:p>
            <a:pPr indent="0" lvl="0" marL="457200" marR="0" rtl="0" algn="l">
              <a:lnSpc>
                <a:spcPct val="90000"/>
              </a:lnSpc>
              <a:spcBef>
                <a:spcPts val="900"/>
              </a:spcBef>
              <a:spcAft>
                <a:spcPts val="0"/>
              </a:spcAft>
              <a:buNone/>
            </a:pPr>
            <a:r>
              <a:t/>
            </a:r>
            <a:endParaRPr sz="1100">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None/>
            </a:pPr>
            <a:r>
              <a:t/>
            </a:r>
            <a:endParaRPr sz="1100">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a:solidFill>
                <a:srgbClr val="3C63AB"/>
              </a:solidFil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517" name="Google Shape;517;geb3e64bb3c_0_51"/>
          <p:cNvPicPr preferRelativeResize="0"/>
          <p:nvPr/>
        </p:nvPicPr>
        <p:blipFill>
          <a:blip r:embed="rId4">
            <a:alphaModFix/>
          </a:blip>
          <a:stretch>
            <a:fillRect/>
          </a:stretch>
        </p:blipFill>
        <p:spPr>
          <a:xfrm>
            <a:off x="1105975" y="2610523"/>
            <a:ext cx="6705601" cy="1519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65" name="Shape 165"/>
        <p:cNvGrpSpPr/>
        <p:nvPr/>
      </p:nvGrpSpPr>
      <p:grpSpPr>
        <a:xfrm>
          <a:off x="0" y="0"/>
          <a:ext cx="0" cy="0"/>
          <a:chOff x="0" y="0"/>
          <a:chExt cx="0" cy="0"/>
        </a:xfrm>
      </p:grpSpPr>
      <p:sp>
        <p:nvSpPr>
          <p:cNvPr id="166" name="Google Shape;166;p4"/>
          <p:cNvSpPr txBox="1"/>
          <p:nvPr/>
        </p:nvSpPr>
        <p:spPr>
          <a:xfrm>
            <a:off x="719703" y="411574"/>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3000">
                <a:solidFill>
                  <a:srgbClr val="E83464"/>
                </a:solidFill>
              </a:rPr>
              <a:t>Widgets Core: </a:t>
            </a:r>
            <a:endParaRPr b="1" i="0" sz="3000" u="none" cap="none" strike="noStrike">
              <a:solidFill>
                <a:srgbClr val="E83464"/>
              </a:solidFill>
            </a:endParaRPr>
          </a:p>
        </p:txBody>
      </p:sp>
      <p:sp>
        <p:nvSpPr>
          <p:cNvPr id="167" name="Google Shape;167;p4"/>
          <p:cNvSpPr txBox="1"/>
          <p:nvPr/>
        </p:nvSpPr>
        <p:spPr>
          <a:xfrm>
            <a:off x="846125" y="1616238"/>
            <a:ext cx="3891000" cy="11001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None/>
            </a:pPr>
            <a:r>
              <a:rPr lang="es" sz="1500">
                <a:solidFill>
                  <a:srgbClr val="3C63AB"/>
                </a:solidFill>
              </a:rPr>
              <a:t>En el siguiente ejemplo podemos ver algunos de los widgets que se </a:t>
            </a:r>
            <a:r>
              <a:rPr lang="es" sz="1500">
                <a:solidFill>
                  <a:srgbClr val="3C63AB"/>
                </a:solidFill>
              </a:rPr>
              <a:t>explicarán</a:t>
            </a:r>
            <a:r>
              <a:rPr lang="es" sz="1500">
                <a:solidFill>
                  <a:srgbClr val="3C63AB"/>
                </a:solidFill>
              </a:rPr>
              <a:t> </a:t>
            </a:r>
            <a:r>
              <a:rPr lang="es" sz="1500">
                <a:solidFill>
                  <a:srgbClr val="3C63AB"/>
                </a:solidFill>
              </a:rPr>
              <a:t>más</a:t>
            </a:r>
            <a:r>
              <a:rPr lang="es" sz="1500">
                <a:solidFill>
                  <a:srgbClr val="3C63AB"/>
                </a:solidFill>
              </a:rPr>
              <a:t> adelante, en este caso solo usamos dos Center y Text, para usar un texto sin usar Material Design.</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Clr>
                <a:srgbClr val="000000"/>
              </a:buClr>
              <a:buSzPts val="1500"/>
              <a:buFont typeface="Arial"/>
              <a:buNone/>
            </a:pPr>
            <a:r>
              <a:t/>
            </a:r>
            <a:endParaRPr sz="1500">
              <a:solidFill>
                <a:srgbClr val="3C63AB"/>
              </a:solidFil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168" name="Google Shape;168;p4"/>
          <p:cNvPicPr preferRelativeResize="0"/>
          <p:nvPr/>
        </p:nvPicPr>
        <p:blipFill>
          <a:blip r:embed="rId4">
            <a:alphaModFix/>
          </a:blip>
          <a:stretch>
            <a:fillRect/>
          </a:stretch>
        </p:blipFill>
        <p:spPr>
          <a:xfrm>
            <a:off x="5693698" y="1031050"/>
            <a:ext cx="1639200" cy="3081400"/>
          </a:xfrm>
          <a:prstGeom prst="rect">
            <a:avLst/>
          </a:prstGeom>
          <a:noFill/>
          <a:ln>
            <a:noFill/>
          </a:ln>
        </p:spPr>
      </p:pic>
      <p:pic>
        <p:nvPicPr>
          <p:cNvPr id="169" name="Google Shape;169;p4"/>
          <p:cNvPicPr preferRelativeResize="0"/>
          <p:nvPr/>
        </p:nvPicPr>
        <p:blipFill>
          <a:blip r:embed="rId5">
            <a:alphaModFix/>
          </a:blip>
          <a:stretch>
            <a:fillRect/>
          </a:stretch>
        </p:blipFill>
        <p:spPr>
          <a:xfrm>
            <a:off x="846125" y="2716350"/>
            <a:ext cx="3316299" cy="20625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21" name="Shape 521"/>
        <p:cNvGrpSpPr/>
        <p:nvPr/>
      </p:nvGrpSpPr>
      <p:grpSpPr>
        <a:xfrm>
          <a:off x="0" y="0"/>
          <a:ext cx="0" cy="0"/>
          <a:chOff x="0" y="0"/>
          <a:chExt cx="0" cy="0"/>
        </a:xfrm>
      </p:grpSpPr>
      <p:sp>
        <p:nvSpPr>
          <p:cNvPr id="522" name="Google Shape;522;geb3e64bb3c_0_64"/>
          <p:cNvSpPr txBox="1"/>
          <p:nvPr/>
        </p:nvSpPr>
        <p:spPr>
          <a:xfrm>
            <a:off x="857253" y="8484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3000">
                <a:solidFill>
                  <a:srgbClr val="E83464"/>
                </a:solidFill>
              </a:rPr>
              <a:t> Manejo de temas: Tema oscuro</a:t>
            </a:r>
            <a:endParaRPr b="1" i="0" sz="3000" u="none" cap="none" strike="noStrike">
              <a:solidFill>
                <a:srgbClr val="E83464"/>
              </a:solidFil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523" name="Google Shape;523;geb3e64bb3c_0_64"/>
          <p:cNvSpPr txBox="1"/>
          <p:nvPr/>
        </p:nvSpPr>
        <p:spPr>
          <a:xfrm>
            <a:off x="972325" y="1453950"/>
            <a:ext cx="7608600" cy="8568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None/>
            </a:pPr>
            <a:r>
              <a:t/>
            </a:r>
            <a:endParaRPr b="1" sz="1300">
              <a:solidFill>
                <a:srgbClr val="3C63AB"/>
              </a:solidFill>
            </a:endParaRPr>
          </a:p>
          <a:p>
            <a:pPr indent="0" lvl="0" marL="0" marR="0" rtl="0" algn="l">
              <a:lnSpc>
                <a:spcPct val="90000"/>
              </a:lnSpc>
              <a:spcBef>
                <a:spcPts val="900"/>
              </a:spcBef>
              <a:spcAft>
                <a:spcPts val="0"/>
              </a:spcAft>
              <a:buNone/>
            </a:pPr>
            <a:r>
              <a:rPr lang="es" sz="1300">
                <a:solidFill>
                  <a:srgbClr val="3C63AB"/>
                </a:solidFill>
              </a:rPr>
              <a:t>Para definir el tema oscuro necesitamos establecer más parámetros</a:t>
            </a:r>
            <a:endParaRPr sz="1300">
              <a:solidFill>
                <a:srgbClr val="3C63AB"/>
              </a:solidFill>
            </a:endParaRPr>
          </a:p>
          <a:p>
            <a:pPr indent="0" lvl="0" marL="0" marR="0" rtl="0" algn="l">
              <a:lnSpc>
                <a:spcPct val="90000"/>
              </a:lnSpc>
              <a:spcBef>
                <a:spcPts val="900"/>
              </a:spcBef>
              <a:spcAft>
                <a:spcPts val="0"/>
              </a:spcAft>
              <a:buNone/>
            </a:pPr>
            <a:r>
              <a:t/>
            </a:r>
            <a:endParaRPr sz="1300">
              <a:solidFill>
                <a:srgbClr val="3C63AB"/>
              </a:solidFill>
            </a:endParaRPr>
          </a:p>
          <a:p>
            <a:pPr indent="0" lvl="0" marL="0" marR="0" rtl="0" algn="l">
              <a:lnSpc>
                <a:spcPct val="90000"/>
              </a:lnSpc>
              <a:spcBef>
                <a:spcPts val="900"/>
              </a:spcBef>
              <a:spcAft>
                <a:spcPts val="0"/>
              </a:spcAft>
              <a:buNone/>
            </a:pPr>
            <a:r>
              <a:t/>
            </a:r>
            <a:endParaRPr>
              <a:solidFill>
                <a:srgbClr val="3C63AB"/>
              </a:solidFill>
            </a:endParaRPr>
          </a:p>
          <a:p>
            <a:pPr indent="0" lvl="0" marL="0" marR="0" rtl="0" algn="l">
              <a:lnSpc>
                <a:spcPct val="90000"/>
              </a:lnSpc>
              <a:spcBef>
                <a:spcPts val="900"/>
              </a:spcBef>
              <a:spcAft>
                <a:spcPts val="0"/>
              </a:spcAft>
              <a:buNone/>
            </a:pPr>
            <a:r>
              <a:t/>
            </a:r>
            <a:endParaRPr>
              <a:solidFill>
                <a:srgbClr val="3C63AB"/>
              </a:solidFill>
            </a:endParaRPr>
          </a:p>
          <a:p>
            <a:pPr indent="0" lvl="0" marL="0" marR="0" rtl="0" algn="l">
              <a:lnSpc>
                <a:spcPct val="90000"/>
              </a:lnSpc>
              <a:spcBef>
                <a:spcPts val="900"/>
              </a:spcBef>
              <a:spcAft>
                <a:spcPts val="0"/>
              </a:spcAft>
              <a:buNone/>
            </a:pPr>
            <a:r>
              <a:t/>
            </a:r>
            <a:endParaRPr>
              <a:solidFill>
                <a:srgbClr val="3C63AB"/>
              </a:solidFill>
            </a:endParaRPr>
          </a:p>
          <a:p>
            <a:pPr indent="0" lvl="0" marL="457200" marR="0" rtl="0" algn="l">
              <a:lnSpc>
                <a:spcPct val="90000"/>
              </a:lnSpc>
              <a:spcBef>
                <a:spcPts val="900"/>
              </a:spcBef>
              <a:spcAft>
                <a:spcPts val="0"/>
              </a:spcAft>
              <a:buNone/>
            </a:pPr>
            <a:r>
              <a:t/>
            </a:r>
            <a:endParaRPr sz="1100">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None/>
            </a:pPr>
            <a:r>
              <a:t/>
            </a:r>
            <a:endParaRPr sz="1100">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a:solidFill>
                <a:srgbClr val="3C63AB"/>
              </a:solidFil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pic>
        <p:nvPicPr>
          <p:cNvPr id="524" name="Google Shape;524;geb3e64bb3c_0_64"/>
          <p:cNvPicPr preferRelativeResize="0"/>
          <p:nvPr/>
        </p:nvPicPr>
        <p:blipFill>
          <a:blip r:embed="rId4">
            <a:alphaModFix/>
          </a:blip>
          <a:stretch>
            <a:fillRect/>
          </a:stretch>
        </p:blipFill>
        <p:spPr>
          <a:xfrm>
            <a:off x="972325" y="2259850"/>
            <a:ext cx="6031351" cy="197995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28" name="Shape 528"/>
        <p:cNvGrpSpPr/>
        <p:nvPr/>
      </p:nvGrpSpPr>
      <p:grpSpPr>
        <a:xfrm>
          <a:off x="0" y="0"/>
          <a:ext cx="0" cy="0"/>
          <a:chOff x="0" y="0"/>
          <a:chExt cx="0" cy="0"/>
        </a:xfrm>
      </p:grpSpPr>
      <p:sp>
        <p:nvSpPr>
          <p:cNvPr id="529" name="Google Shape;529;geb3e64bb3c_0_40"/>
          <p:cNvSpPr txBox="1"/>
          <p:nvPr/>
        </p:nvSpPr>
        <p:spPr>
          <a:xfrm>
            <a:off x="927528" y="8635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3000">
                <a:solidFill>
                  <a:srgbClr val="E83464"/>
                </a:solidFill>
              </a:rPr>
              <a:t>Manejo de temas: Punto de inicio.</a:t>
            </a:r>
            <a:endParaRPr b="1" i="0" sz="3000" u="none" cap="none" strike="noStrike">
              <a:solidFill>
                <a:srgbClr val="E83464"/>
              </a:solidFil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pic>
        <p:nvPicPr>
          <p:cNvPr id="530" name="Google Shape;530;geb3e64bb3c_0_40"/>
          <p:cNvPicPr preferRelativeResize="0"/>
          <p:nvPr/>
        </p:nvPicPr>
        <p:blipFill>
          <a:blip r:embed="rId4">
            <a:alphaModFix/>
          </a:blip>
          <a:stretch>
            <a:fillRect/>
          </a:stretch>
        </p:blipFill>
        <p:spPr>
          <a:xfrm>
            <a:off x="1865200" y="1641725"/>
            <a:ext cx="4268675" cy="32632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34" name="Shape 534"/>
        <p:cNvGrpSpPr/>
        <p:nvPr/>
      </p:nvGrpSpPr>
      <p:grpSpPr>
        <a:xfrm>
          <a:off x="0" y="0"/>
          <a:ext cx="0" cy="0"/>
          <a:chOff x="0" y="0"/>
          <a:chExt cx="0" cy="0"/>
        </a:xfrm>
      </p:grpSpPr>
      <p:sp>
        <p:nvSpPr>
          <p:cNvPr id="535" name="Google Shape;535;geb3e64bb3c_0_90"/>
          <p:cNvSpPr txBox="1"/>
          <p:nvPr/>
        </p:nvSpPr>
        <p:spPr>
          <a:xfrm>
            <a:off x="746000" y="1058499"/>
            <a:ext cx="7543800" cy="5118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3000">
                <a:solidFill>
                  <a:srgbClr val="E83464"/>
                </a:solidFill>
              </a:rPr>
              <a:t>Temas Locales</a:t>
            </a:r>
            <a:endParaRPr b="1" i="0" sz="3000" u="none" cap="none" strike="noStrike">
              <a:solidFill>
                <a:srgbClr val="E83464"/>
              </a:solidFill>
            </a:endParaRPr>
          </a:p>
        </p:txBody>
      </p:sp>
      <p:sp>
        <p:nvSpPr>
          <p:cNvPr id="536" name="Google Shape;536;geb3e64bb3c_0_90"/>
          <p:cNvSpPr txBox="1"/>
          <p:nvPr/>
        </p:nvSpPr>
        <p:spPr>
          <a:xfrm>
            <a:off x="837450" y="2392225"/>
            <a:ext cx="7608600" cy="856800"/>
          </a:xfrm>
          <a:prstGeom prst="rect">
            <a:avLst/>
          </a:prstGeom>
          <a:noFill/>
          <a:ln>
            <a:noFill/>
          </a:ln>
        </p:spPr>
        <p:txBody>
          <a:bodyPr anchorCtr="0" anchor="t" bIns="34275" lIns="0" spcFirstLastPara="1" rIns="0" wrap="square" tIns="34275">
            <a:noAutofit/>
          </a:bodyPr>
          <a:lstStyle/>
          <a:p>
            <a:pPr indent="0" lvl="0" marL="0" rtl="0" algn="l">
              <a:spcBef>
                <a:spcPts val="0"/>
              </a:spcBef>
              <a:spcAft>
                <a:spcPts val="0"/>
              </a:spcAft>
              <a:buNone/>
            </a:pPr>
            <a:r>
              <a:rPr lang="es" sz="1700">
                <a:solidFill>
                  <a:srgbClr val="375FA9"/>
                </a:solidFill>
                <a:latin typeface="Courier New"/>
                <a:ea typeface="Courier New"/>
                <a:cs typeface="Courier New"/>
                <a:sym typeface="Courier New"/>
              </a:rPr>
              <a:t>Theme(</a:t>
            </a:r>
            <a:endParaRPr sz="1700">
              <a:solidFill>
                <a:srgbClr val="375FA9"/>
              </a:solidFill>
              <a:latin typeface="Courier New"/>
              <a:ea typeface="Courier New"/>
              <a:cs typeface="Courier New"/>
              <a:sym typeface="Courier New"/>
            </a:endParaRPr>
          </a:p>
          <a:p>
            <a:pPr indent="0" lvl="0" marL="0" rtl="0" algn="l">
              <a:spcBef>
                <a:spcPts val="0"/>
              </a:spcBef>
              <a:spcAft>
                <a:spcPts val="0"/>
              </a:spcAft>
              <a:buNone/>
            </a:pPr>
            <a:r>
              <a:rPr lang="es" sz="1700">
                <a:solidFill>
                  <a:srgbClr val="375FA9"/>
                </a:solidFill>
                <a:latin typeface="Courier New"/>
                <a:ea typeface="Courier New"/>
                <a:cs typeface="Courier New"/>
                <a:sym typeface="Courier New"/>
              </a:rPr>
              <a:t>	Data: Theme.of(context).copyWith(</a:t>
            </a:r>
            <a:endParaRPr sz="1700">
              <a:solidFill>
                <a:srgbClr val="375FA9"/>
              </a:solidFill>
              <a:latin typeface="Courier New"/>
              <a:ea typeface="Courier New"/>
              <a:cs typeface="Courier New"/>
              <a:sym typeface="Courier New"/>
            </a:endParaRPr>
          </a:p>
          <a:p>
            <a:pPr indent="0" lvl="0" marL="0" rtl="0" algn="l">
              <a:spcBef>
                <a:spcPts val="0"/>
              </a:spcBef>
              <a:spcAft>
                <a:spcPts val="0"/>
              </a:spcAft>
              <a:buNone/>
            </a:pPr>
            <a:r>
              <a:rPr lang="es" sz="1700">
                <a:solidFill>
                  <a:srgbClr val="375FA9"/>
                </a:solidFill>
                <a:latin typeface="Courier New"/>
                <a:ea typeface="Courier New"/>
                <a:cs typeface="Courier New"/>
                <a:sym typeface="Courier New"/>
              </a:rPr>
              <a:t>iconTheme: Theme.of(context).iconTheme.copyWith(color: Colors.grey)</a:t>
            </a:r>
            <a:endParaRPr sz="1700">
              <a:solidFill>
                <a:srgbClr val="375FA9"/>
              </a:solidFill>
              <a:latin typeface="Courier New"/>
              <a:ea typeface="Courier New"/>
              <a:cs typeface="Courier New"/>
              <a:sym typeface="Courier New"/>
            </a:endParaRPr>
          </a:p>
          <a:p>
            <a:pPr indent="0" lvl="0" marL="0" rtl="0" algn="l">
              <a:spcBef>
                <a:spcPts val="0"/>
              </a:spcBef>
              <a:spcAft>
                <a:spcPts val="0"/>
              </a:spcAft>
              <a:buNone/>
            </a:pPr>
            <a:r>
              <a:rPr lang="es" sz="1700">
                <a:solidFill>
                  <a:srgbClr val="375FA9"/>
                </a:solidFill>
                <a:latin typeface="Courier New"/>
                <a:ea typeface="Courier New"/>
                <a:cs typeface="Courier New"/>
                <a:sym typeface="Courier New"/>
              </a:rPr>
              <a:t>),</a:t>
            </a:r>
            <a:endParaRPr sz="1700">
              <a:solidFill>
                <a:srgbClr val="375FA9"/>
              </a:solidFill>
              <a:latin typeface="Courier New"/>
              <a:ea typeface="Courier New"/>
              <a:cs typeface="Courier New"/>
              <a:sym typeface="Courier New"/>
            </a:endParaRPr>
          </a:p>
          <a:p>
            <a:pPr indent="0" lvl="0" marL="0" rtl="0" algn="l">
              <a:spcBef>
                <a:spcPts val="0"/>
              </a:spcBef>
              <a:spcAft>
                <a:spcPts val="0"/>
              </a:spcAft>
              <a:buNone/>
            </a:pPr>
            <a:r>
              <a:rPr lang="es" sz="1700">
                <a:solidFill>
                  <a:srgbClr val="375FA9"/>
                </a:solidFill>
                <a:latin typeface="Courier New"/>
                <a:ea typeface="Courier New"/>
                <a:cs typeface="Courier New"/>
                <a:sym typeface="Courier New"/>
              </a:rPr>
              <a:t>child:</a:t>
            </a:r>
            <a:endParaRPr sz="1700">
              <a:solidFill>
                <a:srgbClr val="375FA9"/>
              </a:solidFill>
              <a:latin typeface="Courier New"/>
              <a:ea typeface="Courier New"/>
              <a:cs typeface="Courier New"/>
              <a:sym typeface="Courier New"/>
            </a:endParaRPr>
          </a:p>
          <a:p>
            <a:pPr indent="0" lvl="0" marL="0" rtl="0" algn="l">
              <a:spcBef>
                <a:spcPts val="0"/>
              </a:spcBef>
              <a:spcAft>
                <a:spcPts val="0"/>
              </a:spcAft>
              <a:buNone/>
            </a:pPr>
            <a:r>
              <a:rPr lang="es" sz="1700">
                <a:solidFill>
                  <a:srgbClr val="375FA9"/>
                </a:solidFill>
                <a:latin typeface="Courier New"/>
                <a:ea typeface="Courier New"/>
                <a:cs typeface="Courier New"/>
                <a:sym typeface="Courier New"/>
              </a:rPr>
              <a:t>)</a:t>
            </a:r>
            <a:endParaRPr sz="1700">
              <a:solidFill>
                <a:srgbClr val="375FA9"/>
              </a:solidFill>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537" name="Google Shape;537;geb3e64bb3c_0_90"/>
          <p:cNvSpPr txBox="1"/>
          <p:nvPr/>
        </p:nvSpPr>
        <p:spPr>
          <a:xfrm>
            <a:off x="608575" y="1579600"/>
            <a:ext cx="7763100" cy="2631600"/>
          </a:xfrm>
          <a:prstGeom prst="rect">
            <a:avLst/>
          </a:prstGeom>
          <a:noFill/>
          <a:ln>
            <a:noFill/>
          </a:ln>
        </p:spPr>
        <p:txBody>
          <a:bodyPr anchorCtr="0" anchor="t" bIns="34275" lIns="0" spcFirstLastPara="1" rIns="0" wrap="square" tIns="34275">
            <a:noAutofit/>
          </a:bodyPr>
          <a:lstStyle/>
          <a:p>
            <a:pPr indent="0" lvl="0" marL="0" marR="0" rtl="0" algn="l">
              <a:lnSpc>
                <a:spcPct val="90000"/>
              </a:lnSpc>
              <a:spcBef>
                <a:spcPts val="900"/>
              </a:spcBef>
              <a:spcAft>
                <a:spcPts val="0"/>
              </a:spcAft>
              <a:buNone/>
            </a:pPr>
            <a:r>
              <a:rPr lang="es" sz="1300">
                <a:solidFill>
                  <a:srgbClr val="3C63AB"/>
                </a:solidFill>
              </a:rPr>
              <a:t>Aunque con un tema podemos establecer estilos generales que se </a:t>
            </a:r>
            <a:r>
              <a:rPr lang="es" sz="1300">
                <a:solidFill>
                  <a:srgbClr val="3C63AB"/>
                </a:solidFill>
              </a:rPr>
              <a:t>verán</a:t>
            </a:r>
            <a:r>
              <a:rPr lang="es" sz="1300">
                <a:solidFill>
                  <a:srgbClr val="3C63AB"/>
                </a:solidFill>
              </a:rPr>
              <a:t> reflejados en toda la </a:t>
            </a:r>
            <a:r>
              <a:rPr lang="es" sz="1300">
                <a:solidFill>
                  <a:srgbClr val="3C63AB"/>
                </a:solidFill>
              </a:rPr>
              <a:t>aplicación</a:t>
            </a:r>
            <a:r>
              <a:rPr lang="es" sz="1300">
                <a:solidFill>
                  <a:srgbClr val="3C63AB"/>
                </a:solidFill>
              </a:rPr>
              <a:t>, puede que necesitemos en </a:t>
            </a:r>
            <a:r>
              <a:rPr lang="es" sz="1300">
                <a:solidFill>
                  <a:srgbClr val="3C63AB"/>
                </a:solidFill>
              </a:rPr>
              <a:t>algún</a:t>
            </a:r>
            <a:r>
              <a:rPr lang="es" sz="1300">
                <a:solidFill>
                  <a:srgbClr val="3C63AB"/>
                </a:solidFill>
              </a:rPr>
              <a:t> momento modificar el estilo para un caso </a:t>
            </a:r>
            <a:r>
              <a:rPr lang="es" sz="1300">
                <a:solidFill>
                  <a:srgbClr val="3C63AB"/>
                </a:solidFill>
              </a:rPr>
              <a:t>específico</a:t>
            </a:r>
            <a:r>
              <a:rPr lang="es" sz="1300">
                <a:solidFill>
                  <a:srgbClr val="3C63AB"/>
                </a:solidFill>
              </a:rPr>
              <a:t>, en este caso lo que hacemos es usar el widget </a:t>
            </a:r>
            <a:r>
              <a:rPr b="1" i="1" lang="es" sz="1300">
                <a:solidFill>
                  <a:srgbClr val="3C63AB"/>
                </a:solidFill>
              </a:rPr>
              <a:t>Theme</a:t>
            </a:r>
            <a:r>
              <a:rPr lang="es" sz="1300">
                <a:solidFill>
                  <a:srgbClr val="3C63AB"/>
                </a:solidFill>
              </a:rPr>
              <a:t> el cual aplica el estilo a sus hijos, y a este le entregamos una copia del tema principal con las modificaciones que necesitamos.</a:t>
            </a:r>
            <a:endParaRPr sz="1300">
              <a:solidFill>
                <a:srgbClr val="3C63AB"/>
              </a:solidFill>
            </a:endParaRPr>
          </a:p>
          <a:p>
            <a:pPr indent="0" lvl="0" marL="0" marR="0" rtl="0" algn="l">
              <a:lnSpc>
                <a:spcPct val="90000"/>
              </a:lnSpc>
              <a:spcBef>
                <a:spcPts val="900"/>
              </a:spcBef>
              <a:spcAft>
                <a:spcPts val="0"/>
              </a:spcAft>
              <a:buNone/>
            </a:pPr>
            <a:r>
              <a:t/>
            </a:r>
            <a:endParaRPr>
              <a:solidFill>
                <a:srgbClr val="3C63AB"/>
              </a:solidFill>
            </a:endParaRPr>
          </a:p>
          <a:p>
            <a:pPr indent="0" lvl="0" marL="0" marR="0" rtl="0" algn="l">
              <a:lnSpc>
                <a:spcPct val="90000"/>
              </a:lnSpc>
              <a:spcBef>
                <a:spcPts val="900"/>
              </a:spcBef>
              <a:spcAft>
                <a:spcPts val="0"/>
              </a:spcAft>
              <a:buNone/>
            </a:pPr>
            <a:r>
              <a:t/>
            </a:r>
            <a:endParaRPr>
              <a:solidFill>
                <a:srgbClr val="3C63AB"/>
              </a:solidFill>
            </a:endParaRPr>
          </a:p>
          <a:p>
            <a:pPr indent="0" lvl="0" marL="0" marR="0" rtl="0" algn="l">
              <a:lnSpc>
                <a:spcPct val="90000"/>
              </a:lnSpc>
              <a:spcBef>
                <a:spcPts val="900"/>
              </a:spcBef>
              <a:spcAft>
                <a:spcPts val="0"/>
              </a:spcAft>
              <a:buNone/>
            </a:pPr>
            <a:r>
              <a:t/>
            </a:r>
            <a:endParaRPr>
              <a:solidFill>
                <a:srgbClr val="3C63AB"/>
              </a:solidFill>
            </a:endParaRPr>
          </a:p>
          <a:p>
            <a:pPr indent="0" lvl="0" marL="457200" marR="0" rtl="0" algn="l">
              <a:lnSpc>
                <a:spcPct val="90000"/>
              </a:lnSpc>
              <a:spcBef>
                <a:spcPts val="900"/>
              </a:spcBef>
              <a:spcAft>
                <a:spcPts val="0"/>
              </a:spcAft>
              <a:buNone/>
            </a:pPr>
            <a:r>
              <a:t/>
            </a:r>
            <a:endParaRPr sz="1100">
              <a:solidFill>
                <a:srgbClr val="3C63AB"/>
              </a:solidFill>
              <a:latin typeface="Courier New"/>
              <a:ea typeface="Courier New"/>
              <a:cs typeface="Courier New"/>
              <a:sym typeface="Courier New"/>
            </a:endParaRPr>
          </a:p>
          <a:p>
            <a:pPr indent="0" lvl="0" marL="457200" marR="0" rtl="0" algn="l">
              <a:lnSpc>
                <a:spcPct val="90000"/>
              </a:lnSpc>
              <a:spcBef>
                <a:spcPts val="900"/>
              </a:spcBef>
              <a:spcAft>
                <a:spcPts val="0"/>
              </a:spcAft>
              <a:buNone/>
            </a:pPr>
            <a:r>
              <a:t/>
            </a:r>
            <a:endParaRPr sz="1100">
              <a:solidFill>
                <a:srgbClr val="3C63AB"/>
              </a:solidFill>
              <a:latin typeface="Courier New"/>
              <a:ea typeface="Courier New"/>
              <a:cs typeface="Courier New"/>
              <a:sym typeface="Courier New"/>
            </a:endParaRPr>
          </a:p>
          <a:p>
            <a:pPr indent="0" lvl="0" marL="0" marR="0" rtl="0" algn="l">
              <a:lnSpc>
                <a:spcPct val="90000"/>
              </a:lnSpc>
              <a:spcBef>
                <a:spcPts val="900"/>
              </a:spcBef>
              <a:spcAft>
                <a:spcPts val="0"/>
              </a:spcAft>
              <a:buClr>
                <a:srgbClr val="000000"/>
              </a:buClr>
              <a:buSzPts val="1500"/>
              <a:buFont typeface="Arial"/>
              <a:buNone/>
            </a:pPr>
            <a:r>
              <a:t/>
            </a:r>
            <a:endParaRPr>
              <a:solidFill>
                <a:srgbClr val="3C63AB"/>
              </a:solidFil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41" name="Shape 541"/>
        <p:cNvGrpSpPr/>
        <p:nvPr/>
      </p:nvGrpSpPr>
      <p:grpSpPr>
        <a:xfrm>
          <a:off x="0" y="0"/>
          <a:ext cx="0" cy="0"/>
          <a:chOff x="0" y="0"/>
          <a:chExt cx="0" cy="0"/>
        </a:xfrm>
      </p:grpSpPr>
      <p:sp>
        <p:nvSpPr>
          <p:cNvPr id="542" name="Google Shape;542;geb3e64bb3c_0_98"/>
          <p:cNvSpPr txBox="1"/>
          <p:nvPr/>
        </p:nvSpPr>
        <p:spPr>
          <a:xfrm>
            <a:off x="2237725" y="453700"/>
            <a:ext cx="4950600" cy="516300"/>
          </a:xfrm>
          <a:prstGeom prst="rect">
            <a:avLst/>
          </a:prstGeom>
          <a:noFill/>
          <a:ln>
            <a:noFill/>
          </a:ln>
        </p:spPr>
        <p:txBody>
          <a:bodyPr anchorCtr="0" anchor="b" bIns="34275" lIns="68575" spcFirstLastPara="1" rIns="68575" wrap="square" tIns="34275">
            <a:noAutofit/>
          </a:bodyPr>
          <a:lstStyle/>
          <a:p>
            <a:pPr indent="0" lvl="0" marL="0" marR="0" rtl="0" algn="ctr">
              <a:lnSpc>
                <a:spcPct val="85000"/>
              </a:lnSpc>
              <a:spcBef>
                <a:spcPts val="0"/>
              </a:spcBef>
              <a:spcAft>
                <a:spcPts val="0"/>
              </a:spcAft>
              <a:buNone/>
            </a:pPr>
            <a:r>
              <a:rPr b="1" lang="es" sz="3000">
                <a:solidFill>
                  <a:srgbClr val="E83464"/>
                </a:solidFill>
              </a:rPr>
              <a:t> Material de Apoyo</a:t>
            </a:r>
            <a:endParaRPr b="1" i="0" sz="3000" u="none" cap="none" strike="noStrike">
              <a:solidFill>
                <a:srgbClr val="E83464"/>
              </a:solidFill>
            </a:endParaRPr>
          </a:p>
        </p:txBody>
      </p:sp>
      <p:sp>
        <p:nvSpPr>
          <p:cNvPr id="543" name="Google Shape;543;geb3e64bb3c_0_98"/>
          <p:cNvSpPr txBox="1"/>
          <p:nvPr/>
        </p:nvSpPr>
        <p:spPr>
          <a:xfrm>
            <a:off x="608575" y="1332975"/>
            <a:ext cx="7763100" cy="2878200"/>
          </a:xfrm>
          <a:prstGeom prst="rect">
            <a:avLst/>
          </a:prstGeom>
          <a:noFill/>
          <a:ln>
            <a:noFill/>
          </a:ln>
        </p:spPr>
        <p:txBody>
          <a:bodyPr anchorCtr="0" anchor="ctr" bIns="34275" lIns="0" spcFirstLastPara="1" rIns="0" wrap="square" tIns="34275">
            <a:noAutofit/>
          </a:bodyPr>
          <a:lstStyle/>
          <a:p>
            <a:pPr indent="-317500" lvl="0" marL="457200" marR="0" rtl="0" algn="l">
              <a:lnSpc>
                <a:spcPct val="90000"/>
              </a:lnSpc>
              <a:spcBef>
                <a:spcPts val="900"/>
              </a:spcBef>
              <a:spcAft>
                <a:spcPts val="0"/>
              </a:spcAft>
              <a:buClr>
                <a:srgbClr val="3C63AB"/>
              </a:buClr>
              <a:buSzPts val="1400"/>
              <a:buChar char="●"/>
            </a:pPr>
            <a:r>
              <a:rPr b="1" lang="es" sz="1300">
                <a:solidFill>
                  <a:srgbClr val="3C63AB"/>
                </a:solidFill>
              </a:rPr>
              <a:t>Columns, Rows, Expanded, Flexible: </a:t>
            </a:r>
            <a:r>
              <a:rPr lang="es" sz="1300" u="sng">
                <a:solidFill>
                  <a:schemeClr val="hlink"/>
                </a:solidFill>
                <a:hlinkClick r:id="rId4"/>
              </a:rPr>
              <a:t>https://github.com/EjemplosMisionTic2022/ejemplos_layout_theme/tree/main/simple_sample_1</a:t>
            </a:r>
            <a:r>
              <a:rPr lang="es" sz="1300">
                <a:solidFill>
                  <a:srgbClr val="3C63AB"/>
                </a:solidFill>
              </a:rPr>
              <a:t> </a:t>
            </a:r>
            <a:endParaRPr sz="1300">
              <a:solidFill>
                <a:srgbClr val="3C63AB"/>
              </a:solidFill>
            </a:endParaRPr>
          </a:p>
          <a:p>
            <a:pPr indent="0" lvl="0" marL="0" marR="0" rtl="0" algn="l">
              <a:lnSpc>
                <a:spcPct val="90000"/>
              </a:lnSpc>
              <a:spcBef>
                <a:spcPts val="900"/>
              </a:spcBef>
              <a:spcAft>
                <a:spcPts val="0"/>
              </a:spcAft>
              <a:buNone/>
            </a:pPr>
            <a:r>
              <a:t/>
            </a:r>
            <a:endParaRPr sz="1300">
              <a:solidFill>
                <a:srgbClr val="3C63AB"/>
              </a:solidFill>
            </a:endParaRPr>
          </a:p>
          <a:p>
            <a:pPr indent="-311150" lvl="0" marL="457200" marR="0" rtl="0" algn="l">
              <a:lnSpc>
                <a:spcPct val="90000"/>
              </a:lnSpc>
              <a:spcBef>
                <a:spcPts val="900"/>
              </a:spcBef>
              <a:spcAft>
                <a:spcPts val="0"/>
              </a:spcAft>
              <a:buClr>
                <a:srgbClr val="3C63AB"/>
              </a:buClr>
              <a:buSzPts val="1300"/>
              <a:buChar char="●"/>
            </a:pPr>
            <a:r>
              <a:rPr b="1" lang="es" sz="1300">
                <a:solidFill>
                  <a:srgbClr val="3C63AB"/>
                </a:solidFill>
              </a:rPr>
              <a:t>List, ListBuilder: </a:t>
            </a:r>
            <a:r>
              <a:rPr lang="es" sz="1300" u="sng">
                <a:solidFill>
                  <a:schemeClr val="hlink"/>
                </a:solidFill>
                <a:hlinkClick r:id="rId5"/>
              </a:rPr>
              <a:t>https://github.com/EjemplosMisionTic2022/ejemplos_layout_theme/tree/main/simple_sample_2</a:t>
            </a:r>
            <a:r>
              <a:rPr lang="es" sz="1300">
                <a:solidFill>
                  <a:srgbClr val="3C63AB"/>
                </a:solidFill>
              </a:rPr>
              <a:t> </a:t>
            </a:r>
            <a:endParaRPr sz="1300">
              <a:solidFill>
                <a:srgbClr val="3C63AB"/>
              </a:solidFill>
            </a:endParaRPr>
          </a:p>
          <a:p>
            <a:pPr indent="0" lvl="0" marL="0" marR="0" rtl="0" algn="l">
              <a:lnSpc>
                <a:spcPct val="90000"/>
              </a:lnSpc>
              <a:spcBef>
                <a:spcPts val="900"/>
              </a:spcBef>
              <a:spcAft>
                <a:spcPts val="0"/>
              </a:spcAft>
              <a:buNone/>
            </a:pPr>
            <a:r>
              <a:t/>
            </a:r>
            <a:endParaRPr b="1" sz="1300">
              <a:solidFill>
                <a:srgbClr val="3C63AB"/>
              </a:solidFill>
            </a:endParaRPr>
          </a:p>
          <a:p>
            <a:pPr indent="-311150" lvl="0" marL="457200" marR="0" rtl="0" algn="l">
              <a:lnSpc>
                <a:spcPct val="90000"/>
              </a:lnSpc>
              <a:spcBef>
                <a:spcPts val="900"/>
              </a:spcBef>
              <a:spcAft>
                <a:spcPts val="0"/>
              </a:spcAft>
              <a:buClr>
                <a:srgbClr val="3C63AB"/>
              </a:buClr>
              <a:buSzPts val="1300"/>
              <a:buChar char="●"/>
            </a:pPr>
            <a:r>
              <a:rPr b="1" lang="es" sz="1300">
                <a:solidFill>
                  <a:srgbClr val="3C63AB"/>
                </a:solidFill>
              </a:rPr>
              <a:t>Themes: </a:t>
            </a:r>
            <a:r>
              <a:rPr lang="es" sz="1300" u="sng">
                <a:solidFill>
                  <a:schemeClr val="hlink"/>
                </a:solidFill>
                <a:hlinkClick r:id="rId6"/>
              </a:rPr>
              <a:t>https://github.com/EjemplosMisionTic2022/ejemplos_layout_theme/tree/main/simple_sample_3</a:t>
            </a:r>
            <a:r>
              <a:rPr lang="es" sz="1300">
                <a:solidFill>
                  <a:srgbClr val="3C63AB"/>
                </a:solidFill>
              </a:rPr>
              <a:t> </a:t>
            </a:r>
            <a:endParaRPr sz="1300">
              <a:solidFill>
                <a:srgbClr val="3C63AB"/>
              </a:solidFil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547" name="Shape 547"/>
        <p:cNvGrpSpPr/>
        <p:nvPr/>
      </p:nvGrpSpPr>
      <p:grpSpPr>
        <a:xfrm>
          <a:off x="0" y="0"/>
          <a:ext cx="0" cy="0"/>
          <a:chOff x="0" y="0"/>
          <a:chExt cx="0" cy="0"/>
        </a:xfrm>
      </p:grpSpPr>
      <p:sp>
        <p:nvSpPr>
          <p:cNvPr id="548" name="Google Shape;548;gf1198e657a_0_0"/>
          <p:cNvSpPr txBox="1"/>
          <p:nvPr/>
        </p:nvSpPr>
        <p:spPr>
          <a:xfrm>
            <a:off x="755123" y="1387206"/>
            <a:ext cx="7657500" cy="2539200"/>
          </a:xfrm>
          <a:prstGeom prst="rect">
            <a:avLst/>
          </a:prstGeom>
          <a:noFill/>
          <a:ln>
            <a:noFill/>
          </a:ln>
        </p:spPr>
        <p:txBody>
          <a:bodyPr anchorCtr="0" anchor="ctr" bIns="91425" lIns="91425" spcFirstLastPara="1" rIns="91425" wrap="square" tIns="91425">
            <a:noAutofit/>
          </a:bodyPr>
          <a:lstStyle/>
          <a:p>
            <a:pPr indent="0" lvl="0" marL="0" marR="0" rtl="0" algn="ctr">
              <a:lnSpc>
                <a:spcPct val="85000"/>
              </a:lnSpc>
              <a:spcBef>
                <a:spcPts val="0"/>
              </a:spcBef>
              <a:spcAft>
                <a:spcPts val="0"/>
              </a:spcAft>
              <a:buClr>
                <a:srgbClr val="3F3F3F"/>
              </a:buClr>
              <a:buSzPts val="3600"/>
              <a:buFont typeface="Arial"/>
              <a:buNone/>
            </a:pPr>
            <a:r>
              <a:rPr b="1" i="0" lang="es" sz="3000" u="none" cap="none" strike="noStrike">
                <a:solidFill>
                  <a:srgbClr val="375FA9"/>
                </a:solidFill>
                <a:latin typeface="Arial"/>
                <a:ea typeface="Arial"/>
                <a:cs typeface="Arial"/>
                <a:sym typeface="Arial"/>
              </a:rPr>
              <a:t>Ejercicios</a:t>
            </a:r>
            <a:r>
              <a:rPr b="0" i="0" lang="es" sz="3000" u="none" cap="none" strike="noStrike">
                <a:solidFill>
                  <a:schemeClr val="lt1"/>
                </a:solidFill>
                <a:latin typeface="Arial"/>
                <a:ea typeface="Arial"/>
                <a:cs typeface="Arial"/>
                <a:sym typeface="Arial"/>
              </a:rPr>
              <a:t> </a:t>
            </a:r>
            <a:r>
              <a:rPr b="0" i="0" lang="es" sz="3000" u="none" cap="none" strike="noStrike">
                <a:solidFill>
                  <a:srgbClr val="E63464"/>
                </a:solidFill>
                <a:latin typeface="Arial"/>
                <a:ea typeface="Arial"/>
                <a:cs typeface="Arial"/>
                <a:sym typeface="Arial"/>
              </a:rPr>
              <a:t>para practicar </a:t>
            </a:r>
            <a:endParaRPr b="0" i="0" sz="1800" u="none" cap="none" strike="noStrike">
              <a:solidFill>
                <a:srgbClr val="E63464"/>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pic>
        <p:nvPicPr>
          <p:cNvPr id="553" name="Google Shape;553;p36"/>
          <p:cNvPicPr preferRelativeResize="0"/>
          <p:nvPr/>
        </p:nvPicPr>
        <p:blipFill rotWithShape="1">
          <a:blip r:embed="rId3">
            <a:alphaModFix/>
          </a:blip>
          <a:srcRect b="0" l="0" r="0" t="0"/>
          <a:stretch/>
        </p:blipFill>
        <p:spPr>
          <a:xfrm>
            <a:off x="2475" y="0"/>
            <a:ext cx="9139049" cy="514350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73" name="Shape 173"/>
        <p:cNvGrpSpPr/>
        <p:nvPr/>
      </p:nvGrpSpPr>
      <p:grpSpPr>
        <a:xfrm>
          <a:off x="0" y="0"/>
          <a:ext cx="0" cy="0"/>
          <a:chOff x="0" y="0"/>
          <a:chExt cx="0" cy="0"/>
        </a:xfrm>
      </p:grpSpPr>
      <p:sp>
        <p:nvSpPr>
          <p:cNvPr id="174" name="Google Shape;174;ge9434e9fa8_0_19"/>
          <p:cNvSpPr txBox="1"/>
          <p:nvPr/>
        </p:nvSpPr>
        <p:spPr>
          <a:xfrm>
            <a:off x="719703" y="411574"/>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3000">
                <a:solidFill>
                  <a:srgbClr val="E83464"/>
                </a:solidFill>
              </a:rPr>
              <a:t>Widgets Core: MaterialApp</a:t>
            </a:r>
            <a:endParaRPr b="1" i="0" sz="3000" u="none" cap="none" strike="noStrike">
              <a:solidFill>
                <a:srgbClr val="E83464"/>
              </a:solidFill>
            </a:endParaRPr>
          </a:p>
        </p:txBody>
      </p:sp>
      <p:sp>
        <p:nvSpPr>
          <p:cNvPr id="175" name="Google Shape;175;ge9434e9fa8_0_19"/>
          <p:cNvSpPr txBox="1"/>
          <p:nvPr/>
        </p:nvSpPr>
        <p:spPr>
          <a:xfrm>
            <a:off x="564375" y="1685500"/>
            <a:ext cx="7543800" cy="2969400"/>
          </a:xfrm>
          <a:prstGeom prst="rect">
            <a:avLst/>
          </a:prstGeom>
          <a:noFill/>
          <a:ln>
            <a:noFill/>
          </a:ln>
        </p:spPr>
        <p:txBody>
          <a:bodyPr anchorCtr="0" anchor="t" bIns="34275" lIns="0" spcFirstLastPara="1" rIns="0" wrap="square" tIns="34275">
            <a:noAutofit/>
          </a:bodyPr>
          <a:lstStyle/>
          <a:p>
            <a:pPr indent="-323850" lvl="0" marL="457200" marR="0" rtl="0" algn="just">
              <a:lnSpc>
                <a:spcPct val="90000"/>
              </a:lnSpc>
              <a:spcBef>
                <a:spcPts val="900"/>
              </a:spcBef>
              <a:spcAft>
                <a:spcPts val="0"/>
              </a:spcAft>
              <a:buClr>
                <a:srgbClr val="3C63AB"/>
              </a:buClr>
              <a:buSzPts val="1500"/>
              <a:buChar char="●"/>
            </a:pPr>
            <a:r>
              <a:rPr lang="es" sz="1500">
                <a:solidFill>
                  <a:srgbClr val="3C63AB"/>
                </a:solidFill>
              </a:rPr>
              <a:t>MaterialApp es un widget incluido en Flutter y pensado para ser usado en nuestras apps con diseño Material, su principal </a:t>
            </a:r>
            <a:r>
              <a:rPr lang="es" sz="1500">
                <a:solidFill>
                  <a:srgbClr val="3C63AB"/>
                </a:solidFill>
              </a:rPr>
              <a:t>función</a:t>
            </a:r>
            <a:r>
              <a:rPr lang="es" sz="1500">
                <a:solidFill>
                  <a:srgbClr val="3C63AB"/>
                </a:solidFill>
              </a:rPr>
              <a:t> es hacer el papel de contenedor en la cima del </a:t>
            </a:r>
            <a:r>
              <a:rPr lang="es" sz="1500">
                <a:solidFill>
                  <a:srgbClr val="3C63AB"/>
                </a:solidFill>
              </a:rPr>
              <a:t>árbol</a:t>
            </a:r>
            <a:r>
              <a:rPr lang="es" sz="1500">
                <a:solidFill>
                  <a:srgbClr val="3C63AB"/>
                </a:solidFill>
              </a:rPr>
              <a:t> de widgets.</a:t>
            </a:r>
            <a:endParaRPr sz="1500">
              <a:solidFill>
                <a:srgbClr val="3C63AB"/>
              </a:solidFill>
            </a:endParaRPr>
          </a:p>
          <a:p>
            <a:pPr indent="0" lvl="0" marL="457200" marR="0" rtl="0" algn="just">
              <a:lnSpc>
                <a:spcPct val="90000"/>
              </a:lnSpc>
              <a:spcBef>
                <a:spcPts val="900"/>
              </a:spcBef>
              <a:spcAft>
                <a:spcPts val="0"/>
              </a:spcAft>
              <a:buNone/>
            </a:pPr>
            <a:r>
              <a:rPr lang="es" sz="1500">
                <a:solidFill>
                  <a:srgbClr val="3C63AB"/>
                </a:solidFill>
              </a:rPr>
              <a:t> </a:t>
            </a:r>
            <a:endParaRPr sz="1500">
              <a:solidFill>
                <a:srgbClr val="3C63AB"/>
              </a:solidFill>
            </a:endParaRPr>
          </a:p>
          <a:p>
            <a:pPr indent="-323850" lvl="0" marL="457200" marR="0" rtl="0" algn="just">
              <a:lnSpc>
                <a:spcPct val="90000"/>
              </a:lnSpc>
              <a:spcBef>
                <a:spcPts val="900"/>
              </a:spcBef>
              <a:spcAft>
                <a:spcPts val="0"/>
              </a:spcAft>
              <a:buClr>
                <a:srgbClr val="3C63AB"/>
              </a:buClr>
              <a:buSzPts val="1500"/>
              <a:buChar char="●"/>
            </a:pPr>
            <a:r>
              <a:rPr lang="es" sz="1500">
                <a:solidFill>
                  <a:srgbClr val="3C63AB"/>
                </a:solidFill>
              </a:rPr>
              <a:t>MaterialApp brinda el contexto a muchos de los widgets al cumplir el rol de padre de los mismos</a:t>
            </a:r>
            <a:endParaRPr sz="1500">
              <a:solidFill>
                <a:srgbClr val="3C63AB"/>
              </a:solidFill>
            </a:endParaRPr>
          </a:p>
          <a:p>
            <a:pPr indent="0" lvl="0" marL="457200" marR="0" rtl="0" algn="just">
              <a:lnSpc>
                <a:spcPct val="90000"/>
              </a:lnSpc>
              <a:spcBef>
                <a:spcPts val="900"/>
              </a:spcBef>
              <a:spcAft>
                <a:spcPts val="0"/>
              </a:spcAft>
              <a:buNone/>
            </a:pPr>
            <a:r>
              <a:t/>
            </a:r>
            <a:endParaRPr sz="1500">
              <a:solidFill>
                <a:srgbClr val="3C63AB"/>
              </a:solidFill>
            </a:endParaRPr>
          </a:p>
          <a:p>
            <a:pPr indent="-323850" lvl="0" marL="457200" marR="0" rtl="0" algn="just">
              <a:lnSpc>
                <a:spcPct val="90000"/>
              </a:lnSpc>
              <a:spcBef>
                <a:spcPts val="900"/>
              </a:spcBef>
              <a:spcAft>
                <a:spcPts val="0"/>
              </a:spcAft>
              <a:buClr>
                <a:srgbClr val="3C63AB"/>
              </a:buClr>
              <a:buSzPts val="1500"/>
              <a:buChar char="●"/>
            </a:pPr>
            <a:r>
              <a:rPr lang="es" sz="1500">
                <a:solidFill>
                  <a:srgbClr val="3C63AB"/>
                </a:solidFill>
              </a:rPr>
              <a:t>Agrega funcionalidades específicas de Material Design y opciones de estilo a las aplicaciones, con lo que podemos iniciar con una base que cumple con los lineamientos de Material Design.</a:t>
            </a:r>
            <a:endParaRPr sz="1500">
              <a:solidFill>
                <a:srgbClr val="3C63AB"/>
              </a:solidFill>
            </a:endParaRPr>
          </a:p>
          <a:p>
            <a:pPr indent="0" lvl="0" marL="0" marR="0" rtl="0" algn="just">
              <a:lnSpc>
                <a:spcPct val="90000"/>
              </a:lnSpc>
              <a:spcBef>
                <a:spcPts val="900"/>
              </a:spcBef>
              <a:spcAft>
                <a:spcPts val="0"/>
              </a:spcAft>
              <a:buNone/>
            </a:pPr>
            <a:r>
              <a:t/>
            </a:r>
            <a:endParaRPr sz="1500">
              <a:solidFill>
                <a:srgbClr val="3C63AB"/>
              </a:solidFill>
            </a:endParaRPr>
          </a:p>
          <a:p>
            <a:pPr indent="0" lvl="0" marL="0" marR="0" rtl="0" algn="just">
              <a:lnSpc>
                <a:spcPct val="90000"/>
              </a:lnSpc>
              <a:spcBef>
                <a:spcPts val="900"/>
              </a:spcBef>
              <a:spcAft>
                <a:spcPts val="0"/>
              </a:spcAft>
              <a:buClr>
                <a:srgbClr val="000000"/>
              </a:buClr>
              <a:buSzPts val="1500"/>
              <a:buFont typeface="Arial"/>
              <a:buNone/>
            </a:pPr>
            <a:r>
              <a:t/>
            </a:r>
            <a:endParaRPr sz="1500">
              <a:solidFill>
                <a:srgbClr val="3C63AB"/>
              </a:solidFil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79" name="Shape 179"/>
        <p:cNvGrpSpPr/>
        <p:nvPr/>
      </p:nvGrpSpPr>
      <p:grpSpPr>
        <a:xfrm>
          <a:off x="0" y="0"/>
          <a:ext cx="0" cy="0"/>
          <a:chOff x="0" y="0"/>
          <a:chExt cx="0" cy="0"/>
        </a:xfrm>
      </p:grpSpPr>
      <p:sp>
        <p:nvSpPr>
          <p:cNvPr id="180" name="Google Shape;180;ge7f86e5939_0_1"/>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3000">
                <a:solidFill>
                  <a:srgbClr val="E83464"/>
                </a:solidFill>
              </a:rPr>
              <a:t>Widgets Core: Scaffold</a:t>
            </a:r>
            <a:endParaRPr b="1" i="0" sz="3000" u="none" cap="none" strike="noStrike">
              <a:solidFill>
                <a:srgbClr val="E83464"/>
              </a:solidFil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181" name="Google Shape;181;ge7f86e5939_0_1"/>
          <p:cNvSpPr txBox="1"/>
          <p:nvPr/>
        </p:nvSpPr>
        <p:spPr>
          <a:xfrm>
            <a:off x="571150" y="1486250"/>
            <a:ext cx="7543800" cy="3012300"/>
          </a:xfrm>
          <a:prstGeom prst="rect">
            <a:avLst/>
          </a:prstGeom>
          <a:noFill/>
          <a:ln>
            <a:noFill/>
          </a:ln>
        </p:spPr>
        <p:txBody>
          <a:bodyPr anchorCtr="0" anchor="t" bIns="34275" lIns="0" spcFirstLastPara="1" rIns="0" wrap="square" tIns="34275">
            <a:noAutofit/>
          </a:bodyPr>
          <a:lstStyle/>
          <a:p>
            <a:pPr indent="-323850" lvl="0" marL="457200" marR="0" rtl="0" algn="just">
              <a:lnSpc>
                <a:spcPct val="90000"/>
              </a:lnSpc>
              <a:spcBef>
                <a:spcPts val="900"/>
              </a:spcBef>
              <a:spcAft>
                <a:spcPts val="0"/>
              </a:spcAft>
              <a:buClr>
                <a:srgbClr val="3C63AB"/>
              </a:buClr>
              <a:buSzPts val="1500"/>
              <a:buChar char="●"/>
            </a:pPr>
            <a:r>
              <a:rPr lang="es" sz="1500">
                <a:solidFill>
                  <a:srgbClr val="3C63AB"/>
                </a:solidFill>
              </a:rPr>
              <a:t>El Scaffold nos provee los </a:t>
            </a:r>
            <a:r>
              <a:rPr lang="es" sz="1500">
                <a:solidFill>
                  <a:srgbClr val="3C63AB"/>
                </a:solidFill>
              </a:rPr>
              <a:t>cimientos</a:t>
            </a:r>
            <a:r>
              <a:rPr lang="es" sz="1500">
                <a:solidFill>
                  <a:srgbClr val="3C63AB"/>
                </a:solidFill>
              </a:rPr>
              <a:t> en los cuales podremos estructurar la interfaz </a:t>
            </a:r>
            <a:r>
              <a:rPr lang="es" sz="1500">
                <a:solidFill>
                  <a:srgbClr val="3C63AB"/>
                </a:solidFill>
              </a:rPr>
              <a:t>gráfica</a:t>
            </a:r>
            <a:r>
              <a:rPr lang="es" sz="1500">
                <a:solidFill>
                  <a:srgbClr val="3C63AB"/>
                </a:solidFill>
              </a:rPr>
              <a:t> nuestra </a:t>
            </a:r>
            <a:r>
              <a:rPr lang="es" sz="1500">
                <a:solidFill>
                  <a:srgbClr val="3C63AB"/>
                </a:solidFill>
              </a:rPr>
              <a:t>aplicación</a:t>
            </a:r>
            <a:r>
              <a:rPr lang="es" sz="1500">
                <a:solidFill>
                  <a:srgbClr val="3C63AB"/>
                </a:solidFill>
              </a:rPr>
              <a:t>, el Scaffold permite que comenzar a estructurar nuestra app sea relativamente sencillo. </a:t>
            </a:r>
            <a:endParaRPr sz="1500">
              <a:solidFill>
                <a:srgbClr val="3C63AB"/>
              </a:solidFill>
            </a:endParaRPr>
          </a:p>
          <a:p>
            <a:pPr indent="0" lvl="0" marL="457200" marR="0" rtl="0" algn="just">
              <a:lnSpc>
                <a:spcPct val="90000"/>
              </a:lnSpc>
              <a:spcBef>
                <a:spcPts val="900"/>
              </a:spcBef>
              <a:spcAft>
                <a:spcPts val="0"/>
              </a:spcAft>
              <a:buNone/>
            </a:pPr>
            <a:r>
              <a:t/>
            </a:r>
            <a:endParaRPr sz="1500">
              <a:solidFill>
                <a:srgbClr val="3C63AB"/>
              </a:solidFill>
            </a:endParaRPr>
          </a:p>
          <a:p>
            <a:pPr indent="-323850" lvl="0" marL="457200" marR="0" rtl="0" algn="just">
              <a:lnSpc>
                <a:spcPct val="90000"/>
              </a:lnSpc>
              <a:spcBef>
                <a:spcPts val="900"/>
              </a:spcBef>
              <a:spcAft>
                <a:spcPts val="0"/>
              </a:spcAft>
              <a:buClr>
                <a:srgbClr val="3C63AB"/>
              </a:buClr>
              <a:buSzPts val="1500"/>
              <a:buChar char="●"/>
            </a:pPr>
            <a:r>
              <a:rPr lang="es" sz="1500">
                <a:solidFill>
                  <a:srgbClr val="3C63AB"/>
                </a:solidFill>
              </a:rPr>
              <a:t>Es lo suficientemente rápido como para crear una aplicación móvil de propósito general y contiene casi todo lo que necesitamos para crear una aplicación Flutter funcional y receptiva . </a:t>
            </a:r>
            <a:endParaRPr sz="1500">
              <a:solidFill>
                <a:srgbClr val="3C63AB"/>
              </a:solidFill>
            </a:endParaRPr>
          </a:p>
          <a:p>
            <a:pPr indent="0" lvl="0" marL="457200" marR="0" rtl="0" algn="just">
              <a:lnSpc>
                <a:spcPct val="90000"/>
              </a:lnSpc>
              <a:spcBef>
                <a:spcPts val="900"/>
              </a:spcBef>
              <a:spcAft>
                <a:spcPts val="0"/>
              </a:spcAft>
              <a:buNone/>
            </a:pPr>
            <a:r>
              <a:t/>
            </a:r>
            <a:endParaRPr sz="1500">
              <a:solidFill>
                <a:srgbClr val="3C63AB"/>
              </a:solidFill>
            </a:endParaRPr>
          </a:p>
          <a:p>
            <a:pPr indent="-323850" lvl="0" marL="457200" marR="0" rtl="0" algn="just">
              <a:lnSpc>
                <a:spcPct val="90000"/>
              </a:lnSpc>
              <a:spcBef>
                <a:spcPts val="900"/>
              </a:spcBef>
              <a:spcAft>
                <a:spcPts val="0"/>
              </a:spcAft>
              <a:buClr>
                <a:srgbClr val="3C63AB"/>
              </a:buClr>
              <a:buSzPts val="1500"/>
              <a:buChar char="●"/>
            </a:pPr>
            <a:r>
              <a:rPr lang="es" sz="1500">
                <a:solidFill>
                  <a:srgbClr val="3C63AB"/>
                </a:solidFill>
              </a:rPr>
              <a:t>La clase Scaffold es un atajo para configurar la apariencia y el diseño de nuestra aplicación y nos permite no construir los elementos visuales individuales manualmente. </a:t>
            </a:r>
            <a:endParaRPr sz="1500">
              <a:solidFill>
                <a:srgbClr val="3C63AB"/>
              </a:solidFil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just">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457200" marR="0" rtl="0" algn="l">
              <a:lnSpc>
                <a:spcPct val="90000"/>
              </a:lnSpc>
              <a:spcBef>
                <a:spcPts val="900"/>
              </a:spcBef>
              <a:spcAft>
                <a:spcPts val="0"/>
              </a:spcAft>
              <a:buClr>
                <a:srgbClr val="000000"/>
              </a:buClr>
              <a:buSzPts val="1500"/>
              <a:buFont typeface="Arial"/>
              <a:buNone/>
            </a:pPr>
            <a:r>
              <a:t/>
            </a:r>
            <a:endParaRPr b="0" i="0" sz="1500" u="none" cap="none" strike="noStrike">
              <a:solidFill>
                <a:srgbClr val="3C63AB"/>
              </a:solidFill>
              <a:latin typeface="Arial"/>
              <a:ea typeface="Arial"/>
              <a:cs typeface="Arial"/>
              <a:sym typeface="Arial"/>
            </a:endParaRPr>
          </a:p>
          <a:p>
            <a:pPr indent="0" lvl="0" marL="0" marR="0" rtl="0" algn="just">
              <a:lnSpc>
                <a:spcPct val="90000"/>
              </a:lnSpc>
              <a:spcBef>
                <a:spcPts val="900"/>
              </a:spcBef>
              <a:spcAft>
                <a:spcPts val="0"/>
              </a:spcAft>
              <a:buClr>
                <a:srgbClr val="000000"/>
              </a:buClr>
              <a:buSzPts val="1600"/>
              <a:buFont typeface="Arial"/>
              <a:buNone/>
            </a:pPr>
            <a:r>
              <a:t/>
            </a:r>
            <a:endParaRPr b="0" i="0" sz="16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600" u="none" cap="none" strike="noStrike">
              <a:solidFill>
                <a:srgbClr val="3C63AB"/>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85" name="Shape 185"/>
        <p:cNvGrpSpPr/>
        <p:nvPr/>
      </p:nvGrpSpPr>
      <p:grpSpPr>
        <a:xfrm>
          <a:off x="0" y="0"/>
          <a:ext cx="0" cy="0"/>
          <a:chOff x="0" y="0"/>
          <a:chExt cx="0" cy="0"/>
        </a:xfrm>
      </p:grpSpPr>
      <p:pic>
        <p:nvPicPr>
          <p:cNvPr id="186" name="Google Shape;186;ge933c05854_0_10"/>
          <p:cNvPicPr preferRelativeResize="0"/>
          <p:nvPr/>
        </p:nvPicPr>
        <p:blipFill>
          <a:blip r:embed="rId4">
            <a:alphaModFix/>
          </a:blip>
          <a:stretch>
            <a:fillRect/>
          </a:stretch>
        </p:blipFill>
        <p:spPr>
          <a:xfrm>
            <a:off x="6334375" y="1112750"/>
            <a:ext cx="1440750" cy="2918025"/>
          </a:xfrm>
          <a:prstGeom prst="rect">
            <a:avLst/>
          </a:prstGeom>
          <a:noFill/>
          <a:ln>
            <a:noFill/>
          </a:ln>
        </p:spPr>
      </p:pic>
      <p:sp>
        <p:nvSpPr>
          <p:cNvPr id="187" name="Google Shape;187;ge933c05854_0_10"/>
          <p:cNvSpPr txBox="1"/>
          <p:nvPr/>
        </p:nvSpPr>
        <p:spPr>
          <a:xfrm>
            <a:off x="927528" y="684249"/>
            <a:ext cx="7543800" cy="10881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0000"/>
              </a:buClr>
              <a:buSzPts val="3000"/>
              <a:buFont typeface="Arial"/>
              <a:buNone/>
            </a:pPr>
            <a:r>
              <a:rPr b="1" lang="es" sz="3000">
                <a:solidFill>
                  <a:srgbClr val="E83464"/>
                </a:solidFill>
              </a:rPr>
              <a:t>Widgets Core: Ejemplo</a:t>
            </a:r>
            <a:endParaRPr b="1" i="0" sz="3000" u="none" cap="none" strike="noStrike">
              <a:solidFill>
                <a:srgbClr val="E83464"/>
              </a:solidFill>
            </a:endParaRPr>
          </a:p>
          <a:p>
            <a:pPr indent="0" lvl="0" marL="0" marR="0" rtl="0" algn="l">
              <a:lnSpc>
                <a:spcPct val="85000"/>
              </a:lnSpc>
              <a:spcBef>
                <a:spcPts val="0"/>
              </a:spcBef>
              <a:spcAft>
                <a:spcPts val="0"/>
              </a:spcAft>
              <a:buClr>
                <a:srgbClr val="000000"/>
              </a:buClr>
              <a:buSzPts val="3000"/>
              <a:buFont typeface="Arial"/>
              <a:buNone/>
            </a:pPr>
            <a:r>
              <a:t/>
            </a:r>
            <a:endParaRPr b="0" i="0" sz="3000" u="none" cap="none" strike="noStrike">
              <a:solidFill>
                <a:srgbClr val="E83464"/>
              </a:solidFill>
              <a:latin typeface="Arial"/>
              <a:ea typeface="Arial"/>
              <a:cs typeface="Arial"/>
              <a:sym typeface="Arial"/>
            </a:endParaRPr>
          </a:p>
        </p:txBody>
      </p:sp>
      <p:sp>
        <p:nvSpPr>
          <p:cNvPr id="188" name="Google Shape;188;ge933c05854_0_10"/>
          <p:cNvSpPr txBox="1"/>
          <p:nvPr/>
        </p:nvSpPr>
        <p:spPr>
          <a:xfrm>
            <a:off x="1048500" y="1499675"/>
            <a:ext cx="4813800" cy="663900"/>
          </a:xfrm>
          <a:prstGeom prst="rect">
            <a:avLst/>
          </a:prstGeom>
          <a:noFill/>
          <a:ln>
            <a:noFill/>
          </a:ln>
        </p:spPr>
        <p:txBody>
          <a:bodyPr anchorCtr="0" anchor="t" bIns="34275" lIns="0" spcFirstLastPara="1" rIns="0" wrap="square" tIns="34275">
            <a:noAutofit/>
          </a:bodyPr>
          <a:lstStyle/>
          <a:p>
            <a:pPr indent="0" lvl="0" marL="0" marR="0" rtl="0" algn="just">
              <a:lnSpc>
                <a:spcPct val="90000"/>
              </a:lnSpc>
              <a:spcBef>
                <a:spcPts val="900"/>
              </a:spcBef>
              <a:spcAft>
                <a:spcPts val="0"/>
              </a:spcAft>
              <a:buNone/>
            </a:pPr>
            <a:r>
              <a:rPr lang="es">
                <a:solidFill>
                  <a:srgbClr val="3C63AB"/>
                </a:solidFill>
              </a:rPr>
              <a:t>En el siguiente ejemplo usamos MaterialApp y un Scaffold con lo que obtenemos una interfaz de una </a:t>
            </a:r>
            <a:r>
              <a:rPr lang="es">
                <a:solidFill>
                  <a:srgbClr val="3C63AB"/>
                </a:solidFill>
              </a:rPr>
              <a:t>aplicación</a:t>
            </a:r>
            <a:r>
              <a:rPr lang="es">
                <a:solidFill>
                  <a:srgbClr val="3C63AB"/>
                </a:solidFill>
              </a:rPr>
              <a:t> Material </a:t>
            </a:r>
            <a:r>
              <a:rPr lang="es">
                <a:solidFill>
                  <a:srgbClr val="3C63AB"/>
                </a:solidFill>
              </a:rPr>
              <a:t>básica</a:t>
            </a:r>
            <a:r>
              <a:rPr lang="es">
                <a:solidFill>
                  <a:srgbClr val="3C63AB"/>
                </a:solidFill>
              </a:rPr>
              <a:t>.</a:t>
            </a:r>
            <a:endParaRPr b="0" i="0" sz="1500" u="none" cap="none" strike="noStrike">
              <a:solidFill>
                <a:srgbClr val="375FA9"/>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600"/>
              <a:buFont typeface="Arial"/>
              <a:buNone/>
            </a:pPr>
            <a:r>
              <a:t/>
            </a:r>
            <a:endParaRPr b="0" i="0" sz="1500" u="none" cap="none" strike="noStrike">
              <a:solidFill>
                <a:srgbClr val="3C63AB"/>
              </a:solidFill>
              <a:latin typeface="Arial"/>
              <a:ea typeface="Arial"/>
              <a:cs typeface="Arial"/>
              <a:sym typeface="Arial"/>
            </a:endParaRPr>
          </a:p>
        </p:txBody>
      </p:sp>
      <p:pic>
        <p:nvPicPr>
          <p:cNvPr id="189" name="Google Shape;189;ge933c05854_0_10"/>
          <p:cNvPicPr preferRelativeResize="0"/>
          <p:nvPr/>
        </p:nvPicPr>
        <p:blipFill>
          <a:blip r:embed="rId5">
            <a:alphaModFix/>
          </a:blip>
          <a:stretch>
            <a:fillRect/>
          </a:stretch>
        </p:blipFill>
        <p:spPr>
          <a:xfrm>
            <a:off x="1048500" y="2182625"/>
            <a:ext cx="3090367" cy="26751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93" name="Shape 193"/>
        <p:cNvGrpSpPr/>
        <p:nvPr/>
      </p:nvGrpSpPr>
      <p:grpSpPr>
        <a:xfrm>
          <a:off x="0" y="0"/>
          <a:ext cx="0" cy="0"/>
          <a:chOff x="0" y="0"/>
          <a:chExt cx="0" cy="0"/>
        </a:xfrm>
      </p:grpSpPr>
      <p:sp>
        <p:nvSpPr>
          <p:cNvPr id="194" name="Google Shape;194;geb3e64bb3c_0_249"/>
          <p:cNvSpPr txBox="1"/>
          <p:nvPr>
            <p:ph type="ctrTitle"/>
          </p:nvPr>
        </p:nvSpPr>
        <p:spPr>
          <a:xfrm>
            <a:off x="1281950" y="1089153"/>
            <a:ext cx="6622500" cy="2777700"/>
          </a:xfrm>
          <a:prstGeom prst="rect">
            <a:avLst/>
          </a:prstGeom>
          <a:noFill/>
          <a:ln>
            <a:noFill/>
          </a:ln>
        </p:spPr>
        <p:txBody>
          <a:bodyPr anchorCtr="0" anchor="ctr" bIns="91425" lIns="91425" spcFirstLastPara="1" rIns="91425" wrap="square" tIns="91425">
            <a:noAutofit/>
          </a:bodyPr>
          <a:lstStyle/>
          <a:p>
            <a:pPr indent="0" lvl="0" marL="0" rtl="0" algn="l">
              <a:lnSpc>
                <a:spcPct val="85000"/>
              </a:lnSpc>
              <a:spcBef>
                <a:spcPts val="0"/>
              </a:spcBef>
              <a:spcAft>
                <a:spcPts val="0"/>
              </a:spcAft>
              <a:buSzPts val="3800"/>
              <a:buNone/>
            </a:pPr>
            <a:r>
              <a:t/>
            </a:r>
            <a:endParaRPr b="1" sz="3300">
              <a:solidFill>
                <a:srgbClr val="3C63AB"/>
              </a:solidFill>
              <a:latin typeface="Arial"/>
              <a:ea typeface="Arial"/>
              <a:cs typeface="Arial"/>
              <a:sym typeface="Arial"/>
            </a:endParaRPr>
          </a:p>
          <a:p>
            <a:pPr indent="0" lvl="0" marL="0" rtl="0" algn="ctr">
              <a:lnSpc>
                <a:spcPct val="85000"/>
              </a:lnSpc>
              <a:spcBef>
                <a:spcPts val="0"/>
              </a:spcBef>
              <a:spcAft>
                <a:spcPts val="0"/>
              </a:spcAft>
              <a:buSzPts val="3800"/>
              <a:buNone/>
            </a:pPr>
            <a:r>
              <a:rPr b="1" lang="es" sz="3500">
                <a:solidFill>
                  <a:srgbClr val="E83464"/>
                </a:solidFill>
              </a:rPr>
              <a:t>Layout Widgets</a:t>
            </a:r>
            <a:endParaRPr b="1" sz="2800">
              <a:solidFill>
                <a:srgbClr val="E83464"/>
              </a:solidFill>
              <a:latin typeface="Arial"/>
              <a:ea typeface="Arial"/>
              <a:cs typeface="Arial"/>
              <a:sym typeface="Arial"/>
            </a:endParaRPr>
          </a:p>
        </p:txBody>
      </p:sp>
      <p:sp>
        <p:nvSpPr>
          <p:cNvPr id="195" name="Google Shape;195;geb3e64bb3c_0_249"/>
          <p:cNvSpPr txBox="1"/>
          <p:nvPr/>
        </p:nvSpPr>
        <p:spPr>
          <a:xfrm>
            <a:off x="2238750" y="3982075"/>
            <a:ext cx="4666500" cy="472500"/>
          </a:xfrm>
          <a:prstGeom prst="rect">
            <a:avLst/>
          </a:prstGeom>
          <a:noFill/>
          <a:ln>
            <a:noFill/>
          </a:ln>
        </p:spPr>
        <p:txBody>
          <a:bodyPr anchorCtr="0" anchor="t" bIns="91425" lIns="91425" spcFirstLastPara="1" rIns="91425" wrap="square" tIns="91425">
            <a:spAutoFit/>
          </a:bodyPr>
          <a:lstStyle/>
          <a:p>
            <a:pPr indent="0" lvl="0" marL="0" marR="0" rtl="0" algn="l">
              <a:lnSpc>
                <a:spcPct val="85000"/>
              </a:lnSpc>
              <a:spcBef>
                <a:spcPts val="0"/>
              </a:spcBef>
              <a:spcAft>
                <a:spcPts val="0"/>
              </a:spcAft>
              <a:buClr>
                <a:srgbClr val="000000"/>
              </a:buClr>
              <a:buSzPts val="2200"/>
              <a:buFont typeface="Arial"/>
              <a:buNone/>
            </a:pPr>
            <a:r>
              <a:t/>
            </a:r>
            <a:endParaRPr sz="2200">
              <a:solidFill>
                <a:srgbClr val="3D63AB"/>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